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62" r:id="rId2"/>
    <p:sldId id="274" r:id="rId3"/>
    <p:sldId id="275" r:id="rId4"/>
    <p:sldId id="294" r:id="rId5"/>
    <p:sldId id="302" r:id="rId6"/>
    <p:sldId id="276" r:id="rId7"/>
    <p:sldId id="256" r:id="rId8"/>
    <p:sldId id="263" r:id="rId9"/>
    <p:sldId id="264" r:id="rId10"/>
    <p:sldId id="265" r:id="rId11"/>
    <p:sldId id="268" r:id="rId12"/>
    <p:sldId id="266" r:id="rId13"/>
    <p:sldId id="267" r:id="rId14"/>
    <p:sldId id="269" r:id="rId15"/>
    <p:sldId id="270" r:id="rId16"/>
    <p:sldId id="277" r:id="rId17"/>
    <p:sldId id="271" r:id="rId18"/>
    <p:sldId id="272" r:id="rId19"/>
    <p:sldId id="273" r:id="rId20"/>
    <p:sldId id="283" r:id="rId21"/>
    <p:sldId id="284" r:id="rId22"/>
    <p:sldId id="285" r:id="rId23"/>
    <p:sldId id="286" r:id="rId24"/>
    <p:sldId id="297" r:id="rId25"/>
    <p:sldId id="287" r:id="rId26"/>
    <p:sldId id="300" r:id="rId27"/>
    <p:sldId id="303" r:id="rId28"/>
    <p:sldId id="288" r:id="rId29"/>
    <p:sldId id="296" r:id="rId30"/>
    <p:sldId id="295" r:id="rId31"/>
    <p:sldId id="292" r:id="rId32"/>
    <p:sldId id="298" r:id="rId33"/>
    <p:sldId id="293" r:id="rId34"/>
    <p:sldId id="289" r:id="rId35"/>
    <p:sldId id="301" r:id="rId36"/>
    <p:sldId id="299" r:id="rId37"/>
  </p:sldIdLst>
  <p:sldSz cx="9144000" cy="6858000" type="screen4x3"/>
  <p:notesSz cx="6888163" cy="100218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AC"/>
    <a:srgbClr val="006600"/>
    <a:srgbClr val="3C9A16"/>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pl-PL"/>
          </a:p>
        </p:txBody>
      </p:sp>
      <p:sp>
        <p:nvSpPr>
          <p:cNvPr id="3" name="Symbol zastępczy daty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F9218903-956E-4AB0-BBD7-2D8A35C22088}" type="datetimeFigureOut">
              <a:rPr lang="pl-PL" smtClean="0"/>
              <a:pPr/>
              <a:t>2015-09-21</a:t>
            </a:fld>
            <a:endParaRPr lang="pl-PL"/>
          </a:p>
        </p:txBody>
      </p:sp>
      <p:sp>
        <p:nvSpPr>
          <p:cNvPr id="4" name="Symbol zastępczy stopki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pl-PL"/>
          </a:p>
        </p:txBody>
      </p:sp>
      <p:sp>
        <p:nvSpPr>
          <p:cNvPr id="5" name="Symbol zastępczy numeru slajdu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71358362-CFB2-4851-9461-CC42AA5A2A02}"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8572C9C-7A1D-4550-81AD-84A92B3D78EE}" type="datetimeFigureOut">
              <a:rPr lang="pl-PL" smtClean="0"/>
              <a:pPr/>
              <a:t>2015-09-21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EC7CAEE-9F48-4639-9DEB-2F867ECF895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72C9C-7A1D-4550-81AD-84A92B3D78EE}" type="datetimeFigureOut">
              <a:rPr lang="pl-PL" smtClean="0"/>
              <a:pPr/>
              <a:t>2015-09-21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7CAEE-9F48-4639-9DEB-2F867ECF895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Andrzej.Kurkiewicz@mnisw.gov.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71600" y="1628800"/>
            <a:ext cx="7344816" cy="2308324"/>
          </a:xfrm>
          <a:prstGeom prst="rect">
            <a:avLst/>
          </a:prstGeom>
        </p:spPr>
        <p:txBody>
          <a:bodyPr wrap="square">
            <a:spAutoFit/>
          </a:bodyPr>
          <a:lstStyle/>
          <a:p>
            <a:pPr algn="ctr"/>
            <a:r>
              <a:rPr lang="pl-PL" sz="2400" dirty="0" smtClean="0">
                <a:latin typeface="Verdana" pitchFamily="34" charset="0"/>
                <a:ea typeface="Verdana" pitchFamily="34" charset="0"/>
                <a:cs typeface="Verdana" pitchFamily="34" charset="0"/>
              </a:rPr>
              <a:t>Projekt:</a:t>
            </a:r>
          </a:p>
          <a:p>
            <a:pPr algn="ctr">
              <a:lnSpc>
                <a:spcPct val="125000"/>
              </a:lnSpc>
            </a:pPr>
            <a:r>
              <a:rPr lang="pl-PL" sz="3200" b="1" i="1" dirty="0" smtClean="0">
                <a:solidFill>
                  <a:srgbClr val="5514AC"/>
                </a:solidFill>
                <a:latin typeface="Verdana" pitchFamily="34" charset="0"/>
                <a:ea typeface="Verdana" pitchFamily="34" charset="0"/>
                <a:cs typeface="Verdana" pitchFamily="34" charset="0"/>
              </a:rPr>
              <a:t>Program praktyk zawodowych w Państwowych Wyższych Szkołach Zawodowych</a:t>
            </a:r>
            <a:endParaRPr lang="pl-PL" sz="3200" dirty="0">
              <a:solidFill>
                <a:srgbClr val="5514AC"/>
              </a:solidFill>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2339752" y="4149080"/>
            <a:ext cx="4464496" cy="677108"/>
          </a:xfrm>
          <a:prstGeom prst="rect">
            <a:avLst/>
          </a:prstGeom>
          <a:noFill/>
        </p:spPr>
        <p:txBody>
          <a:bodyPr wrap="square" rtlCol="0">
            <a:spAutoFit/>
          </a:bodyPr>
          <a:lstStyle/>
          <a:p>
            <a:pPr algn="ctr"/>
            <a:r>
              <a:rPr lang="pl-PL" sz="2000" b="1" dirty="0" smtClean="0">
                <a:solidFill>
                  <a:srgbClr val="5514AC"/>
                </a:solidFill>
              </a:rPr>
              <a:t>prof. dr hab. inż. Zbigniew Walczyk</a:t>
            </a:r>
          </a:p>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251520" y="1916832"/>
            <a:ext cx="8496944" cy="3951851"/>
          </a:xfrm>
          <a:prstGeom prst="rect">
            <a:avLst/>
          </a:prstGeom>
          <a:noFill/>
        </p:spPr>
        <p:txBody>
          <a:bodyPr wrap="square" rtlCol="0">
            <a:spAutoFit/>
          </a:bodyPr>
          <a:lstStyle/>
          <a:p>
            <a:pPr>
              <a:lnSpc>
                <a:spcPct val="114000"/>
              </a:lnSpc>
            </a:pPr>
            <a:r>
              <a:rPr lang="pl-PL" sz="2000" b="1" dirty="0">
                <a:solidFill>
                  <a:srgbClr val="7030A0"/>
                </a:solidFill>
              </a:rPr>
              <a:t>Cel szczegółowy PO WER:  </a:t>
            </a:r>
            <a:r>
              <a:rPr lang="pl-PL" sz="2000" dirty="0">
                <a:solidFill>
                  <a:srgbClr val="C00000"/>
                </a:solidFill>
              </a:rPr>
              <a:t>Podniesienie kompetencji osób uczestniczących w edukacji na poziomie wyższym, odpowiadających potrzebom gospodarki, rynku pracy i </a:t>
            </a:r>
            <a:r>
              <a:rPr lang="pl-PL" sz="2000" dirty="0" smtClean="0">
                <a:solidFill>
                  <a:srgbClr val="C00000"/>
                </a:solidFill>
              </a:rPr>
              <a:t>społeczeństwa.</a:t>
            </a:r>
          </a:p>
          <a:p>
            <a:pPr>
              <a:lnSpc>
                <a:spcPct val="114000"/>
              </a:lnSpc>
            </a:pPr>
            <a:r>
              <a:rPr lang="pl-PL" sz="2000" dirty="0">
                <a:solidFill>
                  <a:srgbClr val="5514AC"/>
                </a:solidFill>
              </a:rPr>
              <a:t>Nowe regulacje prawne </a:t>
            </a:r>
            <a:r>
              <a:rPr lang="pl-PL" sz="2000" dirty="0" smtClean="0">
                <a:solidFill>
                  <a:srgbClr val="5514AC"/>
                </a:solidFill>
              </a:rPr>
              <a:t>(2014) dotyczące </a:t>
            </a:r>
            <a:r>
              <a:rPr lang="pl-PL" sz="2000" dirty="0">
                <a:solidFill>
                  <a:srgbClr val="5514AC"/>
                </a:solidFill>
              </a:rPr>
              <a:t>praktyk studenckich kładą nacisk na ściślejsze powiązanie studiów ze środowiskiem pracy. Dzięki temu studenci mają być lepiej przygotowywani do wejścia na rynek pracy, uczelnie zaś mogą poszerzać współpracę z przedsiębiorstwami nie tylko w wymiarze badawczym, ale również dydaktycznym. Tym samym, pracodawcom łatwiej jest dotrzeć do studentów z ofertami praktyk, wpływać na kształt studiów, a praktycy zawodowi mogą prowadzić na uczelniach zajęcia.</a:t>
            </a:r>
          </a:p>
          <a:p>
            <a:pPr>
              <a:lnSpc>
                <a:spcPct val="114000"/>
              </a:lnSpc>
            </a:pPr>
            <a:endParaRPr lang="pl-PL"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700808"/>
            <a:ext cx="8496944" cy="4985980"/>
          </a:xfrm>
          <a:prstGeom prst="rect">
            <a:avLst/>
          </a:prstGeom>
          <a:noFill/>
        </p:spPr>
        <p:txBody>
          <a:bodyPr wrap="square" rtlCol="0">
            <a:spAutoFit/>
          </a:bodyPr>
          <a:lstStyle/>
          <a:p>
            <a:pPr algn="just"/>
            <a:r>
              <a:rPr lang="pl-PL" sz="2000" u="sng" dirty="0" smtClean="0">
                <a:solidFill>
                  <a:srgbClr val="C00000"/>
                </a:solidFill>
              </a:rPr>
              <a:t>Celem interwencji jest wypracowanie ogólnopolskiego, jednolitego systemu praktyk zawodowych w publicznych uczelniach zawodowych dla kierunków studiów o profilu praktycznym</a:t>
            </a:r>
            <a:r>
              <a:rPr lang="pl-PL" sz="2000" dirty="0" smtClean="0"/>
              <a:t>.  </a:t>
            </a:r>
            <a:r>
              <a:rPr lang="pl-PL" sz="2000" dirty="0" smtClean="0">
                <a:solidFill>
                  <a:srgbClr val="5514AC"/>
                </a:solidFill>
              </a:rPr>
              <a:t>Zostaną nim objęte wszystkie publiczne uczelnie zawodowe oraz wybrane niepubliczne uczelnie zawodowe. </a:t>
            </a:r>
          </a:p>
          <a:p>
            <a:pPr algn="just">
              <a:spcBef>
                <a:spcPts val="600"/>
              </a:spcBef>
            </a:pPr>
            <a:r>
              <a:rPr lang="pl-PL" sz="2000" dirty="0" smtClean="0">
                <a:solidFill>
                  <a:srgbClr val="C00000"/>
                </a:solidFill>
              </a:rPr>
              <a:t>Pierwszym etapem </a:t>
            </a:r>
            <a:r>
              <a:rPr lang="pl-PL" sz="2000" dirty="0" smtClean="0">
                <a:solidFill>
                  <a:srgbClr val="5514AC"/>
                </a:solidFill>
              </a:rPr>
              <a:t>projektu będzie wypracowanie systemu w ścisłej współpracy z pracodawcami, władzami regionalnymi i samorządowymi a także pozostałymi interesariuszami. </a:t>
            </a:r>
          </a:p>
          <a:p>
            <a:pPr algn="just">
              <a:spcBef>
                <a:spcPts val="600"/>
              </a:spcBef>
            </a:pPr>
            <a:r>
              <a:rPr lang="pl-PL" sz="2000" dirty="0" smtClean="0">
                <a:solidFill>
                  <a:srgbClr val="C00000"/>
                </a:solidFill>
              </a:rPr>
              <a:t>Efektem prac będzie model praktyk</a:t>
            </a:r>
            <a:r>
              <a:rPr lang="pl-PL" sz="2000" dirty="0" smtClean="0"/>
              <a:t>, </a:t>
            </a:r>
            <a:r>
              <a:rPr lang="pl-PL" sz="2000" dirty="0" smtClean="0">
                <a:solidFill>
                  <a:srgbClr val="5514AC"/>
                </a:solidFill>
              </a:rPr>
              <a:t>który będzie mógł zostać wdrożony we wszystkich obszarach kształcenia, w których publiczne uczelnie zawodowe prowadzą programy studiów. </a:t>
            </a:r>
          </a:p>
          <a:p>
            <a:pPr algn="just">
              <a:spcBef>
                <a:spcPts val="600"/>
              </a:spcBef>
            </a:pPr>
            <a:r>
              <a:rPr lang="pl-PL" sz="2000" dirty="0" smtClean="0">
                <a:solidFill>
                  <a:srgbClr val="C00000"/>
                </a:solidFill>
              </a:rPr>
              <a:t>Kolejnym etapem projektu </a:t>
            </a:r>
            <a:r>
              <a:rPr lang="pl-PL" sz="2000" dirty="0" smtClean="0">
                <a:solidFill>
                  <a:srgbClr val="5514AC"/>
                </a:solidFill>
              </a:rPr>
              <a:t>będzie testowanie rozwiązania we wszystkich uczelniach uczestniczących w projekcie. </a:t>
            </a:r>
          </a:p>
          <a:p>
            <a:pPr algn="just">
              <a:spcBef>
                <a:spcPts val="600"/>
              </a:spcBef>
            </a:pPr>
            <a:r>
              <a:rPr lang="pl-PL" sz="2000" dirty="0" smtClean="0">
                <a:solidFill>
                  <a:srgbClr val="C00000"/>
                </a:solidFill>
              </a:rPr>
              <a:t>Miejsca praktyk dla studentów (zarówno w kraju jak i za granicą) </a:t>
            </a:r>
            <a:r>
              <a:rPr lang="pl-PL" sz="2000" dirty="0" smtClean="0">
                <a:solidFill>
                  <a:srgbClr val="5514AC"/>
                </a:solidFill>
              </a:rPr>
              <a:t>zostaną dodatkowo sfinansowane w ramach projektu.</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2132856"/>
            <a:ext cx="8496944" cy="3170099"/>
          </a:xfrm>
          <a:prstGeom prst="rect">
            <a:avLst/>
          </a:prstGeom>
          <a:noFill/>
        </p:spPr>
        <p:txBody>
          <a:bodyPr wrap="square" rtlCol="0">
            <a:spAutoFit/>
          </a:bodyPr>
          <a:lstStyle/>
          <a:p>
            <a:pPr algn="just"/>
            <a:r>
              <a:rPr lang="pl-PL" sz="2000" dirty="0" smtClean="0">
                <a:solidFill>
                  <a:srgbClr val="5514AC"/>
                </a:solidFill>
              </a:rPr>
              <a:t>Planuje się, że </a:t>
            </a:r>
            <a:r>
              <a:rPr lang="pl-PL" sz="2000" dirty="0" smtClean="0">
                <a:solidFill>
                  <a:srgbClr val="C00000"/>
                </a:solidFill>
              </a:rPr>
              <a:t>projekt swoim zasięgiem obejmie </a:t>
            </a:r>
            <a:r>
              <a:rPr lang="pl-PL" sz="2000" u="sng" dirty="0" smtClean="0">
                <a:solidFill>
                  <a:srgbClr val="C00000"/>
                </a:solidFill>
              </a:rPr>
              <a:t>7 000 studentów</a:t>
            </a:r>
            <a:r>
              <a:rPr lang="pl-PL" sz="2000" dirty="0" smtClean="0">
                <a:solidFill>
                  <a:srgbClr val="7030A0"/>
                </a:solidFill>
              </a:rPr>
              <a:t>, </a:t>
            </a:r>
            <a:r>
              <a:rPr lang="pl-PL" sz="2000" dirty="0" smtClean="0">
                <a:solidFill>
                  <a:srgbClr val="5514AC"/>
                </a:solidFill>
              </a:rPr>
              <a:t>którzy w ramach działań uczelni wspartych z </a:t>
            </a:r>
            <a:r>
              <a:rPr lang="pl-PL" sz="2000" dirty="0" err="1" smtClean="0">
                <a:solidFill>
                  <a:srgbClr val="5514AC"/>
                </a:solidFill>
              </a:rPr>
              <a:t>EFS</a:t>
            </a:r>
            <a:r>
              <a:rPr lang="pl-PL" sz="2000" dirty="0" smtClean="0">
                <a:solidFill>
                  <a:srgbClr val="5514AC"/>
                </a:solidFill>
              </a:rPr>
              <a:t> podniosą swoje kompetencje i będą uczestniczyć w programie rozszerzonych 6-miesięcznych praktyk.</a:t>
            </a:r>
          </a:p>
          <a:p>
            <a:pPr algn="just">
              <a:spcBef>
                <a:spcPts val="1200"/>
              </a:spcBef>
            </a:pPr>
            <a:r>
              <a:rPr lang="pl-PL" sz="2000" dirty="0" smtClean="0">
                <a:solidFill>
                  <a:srgbClr val="C00000"/>
                </a:solidFill>
              </a:rPr>
              <a:t>Warunkiem realizacji interwencji jest zainteresowanie udziałem w projekcie ze strony uczelni, a także gotowość przedsiębiorców</a:t>
            </a:r>
            <a:r>
              <a:rPr lang="pl-PL" sz="2000" dirty="0" smtClean="0">
                <a:solidFill>
                  <a:srgbClr val="7030A0"/>
                </a:solidFill>
              </a:rPr>
              <a:t>, </a:t>
            </a:r>
            <a:r>
              <a:rPr lang="pl-PL" sz="2000" dirty="0" smtClean="0">
                <a:solidFill>
                  <a:srgbClr val="5514AC"/>
                </a:solidFill>
              </a:rPr>
              <a:t>którzy prowadzą działalność na lokalnych rynkach pracy, do zaoferowania studentom miejsc na praktyki. </a:t>
            </a:r>
          </a:p>
          <a:p>
            <a:pPr algn="just">
              <a:spcBef>
                <a:spcPts val="1200"/>
              </a:spcBef>
            </a:pPr>
            <a:r>
              <a:rPr lang="pl-PL" sz="2000" u="sng" dirty="0" smtClean="0">
                <a:solidFill>
                  <a:srgbClr val="C00000"/>
                </a:solidFill>
              </a:rPr>
              <a:t>W przypadku pierwszego warunku ryzyko jest niewielkie z uwagi na to, że projekt został zgłoszony przez Konferencję Rektorów Publicznych Szkół Zawodowych (KRePSZ), w której zrzeszone są wszystkie publiczne uczelnie zawodowe.</a:t>
            </a:r>
            <a:endParaRPr lang="pl-PL" sz="2000" u="sng"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just"/>
            <a:r>
              <a:rPr lang="pl-PL" sz="1600" b="1" dirty="0" smtClean="0"/>
              <a:t>Nowy Targ, 2015</a:t>
            </a:r>
            <a:endParaRPr lang="pl-PL" sz="1600" b="1" dirty="0"/>
          </a:p>
        </p:txBody>
      </p:sp>
      <p:sp>
        <p:nvSpPr>
          <p:cNvPr id="10" name="pole tekstowe 9"/>
          <p:cNvSpPr txBox="1"/>
          <p:nvPr/>
        </p:nvSpPr>
        <p:spPr>
          <a:xfrm>
            <a:off x="323528" y="1988840"/>
            <a:ext cx="8496944" cy="3785652"/>
          </a:xfrm>
          <a:prstGeom prst="rect">
            <a:avLst/>
          </a:prstGeom>
          <a:noFill/>
        </p:spPr>
        <p:txBody>
          <a:bodyPr wrap="square" rtlCol="0">
            <a:spAutoFit/>
          </a:bodyPr>
          <a:lstStyle/>
          <a:p>
            <a:pPr algn="just"/>
            <a:r>
              <a:rPr lang="pl-PL" sz="2000" dirty="0" smtClean="0">
                <a:solidFill>
                  <a:srgbClr val="C00000"/>
                </a:solidFill>
              </a:rPr>
              <a:t>Wyniki </a:t>
            </a:r>
            <a:r>
              <a:rPr lang="pl-PL" sz="2000" dirty="0">
                <a:solidFill>
                  <a:srgbClr val="C00000"/>
                </a:solidFill>
              </a:rPr>
              <a:t>realizacji programu</a:t>
            </a:r>
            <a:r>
              <a:rPr lang="pl-PL" sz="2000" dirty="0"/>
              <a:t>, </a:t>
            </a:r>
            <a:r>
              <a:rPr lang="pl-PL" sz="2000" dirty="0">
                <a:solidFill>
                  <a:srgbClr val="C00000"/>
                </a:solidFill>
              </a:rPr>
              <a:t>który będzie miał charakter programu pilotażowego</a:t>
            </a:r>
            <a:r>
              <a:rPr lang="pl-PL" sz="2000" dirty="0"/>
              <a:t>, </a:t>
            </a:r>
            <a:r>
              <a:rPr lang="pl-PL" sz="2000" dirty="0">
                <a:solidFill>
                  <a:srgbClr val="5514AC"/>
                </a:solidFill>
              </a:rPr>
              <a:t>mogą stanowić podstawę do wprowadzenia nowych obowiązków ustawowych dla wszystkich uczelni prowadzących kierunki studiów o profilu praktycznym. </a:t>
            </a:r>
            <a:r>
              <a:rPr lang="pl-PL" sz="2000" dirty="0" smtClean="0">
                <a:solidFill>
                  <a:srgbClr val="5514AC"/>
                </a:solidFill>
              </a:rPr>
              <a:t>Wyniki </a:t>
            </a:r>
            <a:r>
              <a:rPr lang="pl-PL" sz="2000" dirty="0">
                <a:solidFill>
                  <a:srgbClr val="5514AC"/>
                </a:solidFill>
              </a:rPr>
              <a:t>projektu mogą zostać wykorzystane w szczególności przez niepubliczne uczelnie zawodowe w ramach prowadzonych kierunków o profilu praktycznym. </a:t>
            </a:r>
            <a:endParaRPr lang="pl-PL" sz="2000" dirty="0" smtClean="0">
              <a:solidFill>
                <a:srgbClr val="5514AC"/>
              </a:solidFill>
            </a:endParaRPr>
          </a:p>
          <a:p>
            <a:pPr algn="just">
              <a:spcBef>
                <a:spcPts val="1200"/>
              </a:spcBef>
            </a:pPr>
            <a:r>
              <a:rPr lang="pl-PL" sz="2000" dirty="0" smtClean="0">
                <a:solidFill>
                  <a:srgbClr val="C00000"/>
                </a:solidFill>
              </a:rPr>
              <a:t>Pilotaż </a:t>
            </a:r>
            <a:r>
              <a:rPr lang="pl-PL" sz="2000" dirty="0">
                <a:solidFill>
                  <a:srgbClr val="C00000"/>
                </a:solidFill>
              </a:rPr>
              <a:t>pozwoli sprawdzić efektywność rozwiązania</a:t>
            </a:r>
            <a:r>
              <a:rPr lang="pl-PL" sz="2000" dirty="0"/>
              <a:t>, </a:t>
            </a:r>
            <a:r>
              <a:rPr lang="pl-PL" sz="2000" dirty="0">
                <a:solidFill>
                  <a:srgbClr val="5514AC"/>
                </a:solidFill>
              </a:rPr>
              <a:t>mając na względzie m.in. możliwości zaoferowania miejsc praktyk przez lokalnych przedsiębiorców, a także dostosowanie oferty studiów do potrzeb rynku pracy. </a:t>
            </a:r>
            <a:endParaRPr lang="pl-PL" sz="2000" dirty="0" smtClean="0">
              <a:solidFill>
                <a:srgbClr val="5514AC"/>
              </a:solidFill>
            </a:endParaRPr>
          </a:p>
          <a:p>
            <a:pPr algn="just">
              <a:spcBef>
                <a:spcPts val="1200"/>
              </a:spcBef>
            </a:pPr>
            <a:r>
              <a:rPr lang="pl-PL" sz="2000" u="sng" dirty="0" smtClean="0">
                <a:solidFill>
                  <a:srgbClr val="C00000"/>
                </a:solidFill>
              </a:rPr>
              <a:t>Narzucenie </a:t>
            </a:r>
            <a:r>
              <a:rPr lang="pl-PL" sz="2000" u="sng" dirty="0">
                <a:solidFill>
                  <a:srgbClr val="C00000"/>
                </a:solidFill>
              </a:rPr>
              <a:t>obowiązku realizacji 6-miesięcznych praktyk będzie możliwe przy założeniu, że zostanie zgłoszona potrzeba wprowadzenia stosownych zmian legislacyjnych, </a:t>
            </a:r>
            <a:r>
              <a:rPr lang="pl-PL" sz="2000" u="sng" dirty="0">
                <a:solidFill>
                  <a:srgbClr val="5514AC"/>
                </a:solidFill>
              </a:rPr>
              <a:t>które zostaną przyjęte przez ustawodawcę.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484784"/>
            <a:ext cx="8496944" cy="5555367"/>
          </a:xfrm>
          <a:prstGeom prst="rect">
            <a:avLst/>
          </a:prstGeom>
          <a:noFill/>
        </p:spPr>
        <p:txBody>
          <a:bodyPr wrap="square" rtlCol="0">
            <a:spAutoFit/>
          </a:bodyPr>
          <a:lstStyle/>
          <a:p>
            <a:pPr marL="342900" indent="-342900"/>
            <a:r>
              <a:rPr lang="pl-PL" b="1" u="sng" dirty="0" smtClean="0"/>
              <a:t>Wyimki z krótkiego opisu projektu</a:t>
            </a:r>
          </a:p>
          <a:p>
            <a:pPr marL="342900" indent="-342900" algn="just">
              <a:buAutoNum type="arabicParenR"/>
            </a:pPr>
            <a:r>
              <a:rPr lang="pl-PL" sz="1900" dirty="0" smtClean="0">
                <a:solidFill>
                  <a:srgbClr val="5514AC"/>
                </a:solidFill>
              </a:rPr>
              <a:t>Przewidywane </a:t>
            </a:r>
            <a:r>
              <a:rPr lang="pl-PL" sz="1900" dirty="0">
                <a:solidFill>
                  <a:srgbClr val="5514AC"/>
                </a:solidFill>
              </a:rPr>
              <a:t>jest, że wielu uczestników programu praktyk </a:t>
            </a:r>
            <a:r>
              <a:rPr lang="pl-PL" sz="1900" u="sng" dirty="0">
                <a:solidFill>
                  <a:srgbClr val="5514AC"/>
                </a:solidFill>
              </a:rPr>
              <a:t>będzie kontynuowało swoje kariery w zakładach pracy</a:t>
            </a:r>
            <a:r>
              <a:rPr lang="pl-PL" sz="1900" dirty="0">
                <a:solidFill>
                  <a:srgbClr val="5514AC"/>
                </a:solidFill>
              </a:rPr>
              <a:t>, w których odbywali praktyki, bądź też nawiążą bliższą współpracę z tymi przedsiębiorstwami w celu prowadzenia </a:t>
            </a:r>
            <a:r>
              <a:rPr lang="pl-PL" sz="1900" u="sng" dirty="0">
                <a:solidFill>
                  <a:srgbClr val="5514AC"/>
                </a:solidFill>
              </a:rPr>
              <a:t>prac</a:t>
            </a:r>
            <a:r>
              <a:rPr lang="pl-PL" sz="1900" dirty="0">
                <a:solidFill>
                  <a:srgbClr val="5514AC"/>
                </a:solidFill>
              </a:rPr>
              <a:t> </a:t>
            </a:r>
            <a:r>
              <a:rPr lang="pl-PL" sz="1900" u="sng" dirty="0">
                <a:solidFill>
                  <a:srgbClr val="5514AC"/>
                </a:solidFill>
              </a:rPr>
              <a:t>dyplomowych o charakterze aplikacyjnym.</a:t>
            </a:r>
            <a:r>
              <a:rPr lang="pl-PL" sz="1900" dirty="0">
                <a:solidFill>
                  <a:srgbClr val="5514AC"/>
                </a:solidFill>
              </a:rPr>
              <a:t> Przewiduje się realizację takich prac wśród 20 proc. uczestników programu</a:t>
            </a:r>
            <a:r>
              <a:rPr lang="pl-PL" sz="1900" dirty="0" smtClean="0">
                <a:solidFill>
                  <a:srgbClr val="5514AC"/>
                </a:solidFill>
              </a:rPr>
              <a:t>.</a:t>
            </a:r>
          </a:p>
          <a:p>
            <a:pPr marL="342900" indent="-342900" algn="just">
              <a:spcBef>
                <a:spcPts val="600"/>
              </a:spcBef>
              <a:buFontTx/>
              <a:buAutoNum type="arabicParenR"/>
            </a:pPr>
            <a:r>
              <a:rPr lang="pl-PL" sz="1900" u="sng" dirty="0">
                <a:solidFill>
                  <a:srgbClr val="5514AC"/>
                </a:solidFill>
              </a:rPr>
              <a:t>Kluczowym elementem realizacji projektu jest przygotowanie programu praktyk zawodowych przez specjalny zespół obejmujący ekspertów z zakresu kształcenia na profilach praktycznych, wywodzących się ze środowiska wyższego szkolnictwa zawodowego, w tym również przedstawicieli organizacji </a:t>
            </a:r>
            <a:r>
              <a:rPr lang="pl-PL" sz="1900" u="sng" dirty="0" smtClean="0">
                <a:solidFill>
                  <a:srgbClr val="5514AC"/>
                </a:solidFill>
              </a:rPr>
              <a:t>pracodawców.</a:t>
            </a:r>
            <a:endParaRPr lang="pl-PL" sz="1900" u="sng" dirty="0">
              <a:solidFill>
                <a:srgbClr val="5514AC"/>
              </a:solidFill>
            </a:endParaRPr>
          </a:p>
          <a:p>
            <a:pPr marL="342900" indent="-342900" algn="just">
              <a:spcBef>
                <a:spcPts val="600"/>
              </a:spcBef>
              <a:buAutoNum type="arabicParenR"/>
            </a:pPr>
            <a:r>
              <a:rPr lang="pl-PL" sz="1900" dirty="0">
                <a:solidFill>
                  <a:srgbClr val="5514AC"/>
                </a:solidFill>
              </a:rPr>
              <a:t>Pierwszym etapem projektu będzie przygotowanie wstępnej dokumentacji przebiegu pilotażowych sześciomiesięcznych praktyk zawodowych</a:t>
            </a:r>
            <a:r>
              <a:rPr lang="pl-PL" sz="1900" dirty="0" smtClean="0">
                <a:solidFill>
                  <a:srgbClr val="5514AC"/>
                </a:solidFill>
              </a:rPr>
              <a:t>.</a:t>
            </a:r>
          </a:p>
          <a:p>
            <a:pPr marL="342900" indent="-342900" algn="just">
              <a:spcBef>
                <a:spcPts val="600"/>
              </a:spcBef>
              <a:buAutoNum type="arabicParenR"/>
            </a:pPr>
            <a:r>
              <a:rPr lang="pl-PL" sz="1900" dirty="0">
                <a:solidFill>
                  <a:srgbClr val="5514AC"/>
                </a:solidFill>
              </a:rPr>
              <a:t>Przygotowaniem programu praktyk, który będzie wdrażany w publicznych oraz niepublicznych uczelniach zawodowych, zajmie się </a:t>
            </a:r>
            <a:r>
              <a:rPr lang="pl-PL" sz="1900" u="sng" dirty="0">
                <a:solidFill>
                  <a:srgbClr val="5514AC"/>
                </a:solidFill>
              </a:rPr>
              <a:t>specjalny zespół składający się z ok. 15 ekspertów z zakresu kształcenia na profilach praktycznych, wywodzących się ze środowiska wyższego szkolnictwa zawodowego, w tym również przedstawicieli organizacji </a:t>
            </a:r>
            <a:r>
              <a:rPr lang="pl-PL" sz="1900" u="sng" dirty="0" smtClean="0">
                <a:solidFill>
                  <a:srgbClr val="5514AC"/>
                </a:solidFill>
              </a:rPr>
              <a:t>pracodawców,</a:t>
            </a:r>
            <a:r>
              <a:rPr lang="pl-PL" sz="1900" dirty="0" smtClean="0">
                <a:solidFill>
                  <a:srgbClr val="5514AC"/>
                </a:solidFill>
              </a:rPr>
              <a:t> </a:t>
            </a:r>
            <a:r>
              <a:rPr lang="pl-PL" sz="1900" dirty="0">
                <a:solidFill>
                  <a:srgbClr val="5514AC"/>
                </a:solidFill>
              </a:rPr>
              <a:t>a także pozostałych interesariuszy</a:t>
            </a:r>
          </a:p>
          <a:p>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179512" y="1484784"/>
            <a:ext cx="8784976" cy="5232202"/>
          </a:xfrm>
          <a:prstGeom prst="rect">
            <a:avLst/>
          </a:prstGeom>
          <a:noFill/>
        </p:spPr>
        <p:txBody>
          <a:bodyPr wrap="square" rtlCol="0">
            <a:spAutoFit/>
          </a:bodyPr>
          <a:lstStyle/>
          <a:p>
            <a:pPr marL="342900" indent="-342900" algn="just">
              <a:buFont typeface="+mj-lt"/>
              <a:buAutoNum type="arabicParenR" startAt="5"/>
            </a:pPr>
            <a:r>
              <a:rPr lang="pl-PL" sz="1900" dirty="0" smtClean="0">
                <a:solidFill>
                  <a:srgbClr val="5514AC"/>
                </a:solidFill>
              </a:rPr>
              <a:t>Wynik </a:t>
            </a:r>
            <a:r>
              <a:rPr lang="pl-PL" sz="1900" dirty="0">
                <a:solidFill>
                  <a:srgbClr val="5514AC"/>
                </a:solidFill>
              </a:rPr>
              <a:t>pracy zespołu zostanie poddany </a:t>
            </a:r>
            <a:r>
              <a:rPr lang="pl-PL" sz="1900" u="sng" dirty="0">
                <a:solidFill>
                  <a:srgbClr val="5514AC"/>
                </a:solidFill>
              </a:rPr>
              <a:t>ocenie niezależnych recenzentów</a:t>
            </a:r>
            <a:r>
              <a:rPr lang="pl-PL" sz="1900" dirty="0" smtClean="0">
                <a:solidFill>
                  <a:srgbClr val="5514AC"/>
                </a:solidFill>
              </a:rPr>
              <a:t>.</a:t>
            </a:r>
          </a:p>
          <a:p>
            <a:pPr marL="342900" indent="-342900" algn="just">
              <a:spcBef>
                <a:spcPts val="600"/>
              </a:spcBef>
              <a:buFont typeface="+mj-lt"/>
              <a:buAutoNum type="arabicParenR" startAt="5"/>
            </a:pPr>
            <a:r>
              <a:rPr lang="pl-PL" sz="1900" dirty="0" smtClean="0">
                <a:solidFill>
                  <a:srgbClr val="5514AC"/>
                </a:solidFill>
              </a:rPr>
              <a:t>W </a:t>
            </a:r>
            <a:r>
              <a:rPr lang="pl-PL" sz="1900" dirty="0">
                <a:solidFill>
                  <a:srgbClr val="5514AC"/>
                </a:solidFill>
              </a:rPr>
              <a:t>ramach projektu „Program praktyk zawodowych w Państwowych Wyższych Szkołach Zawodowych” przewidziane są również liczne </a:t>
            </a:r>
            <a:r>
              <a:rPr lang="pl-PL" sz="1900" u="sng" dirty="0">
                <a:solidFill>
                  <a:srgbClr val="5514AC"/>
                </a:solidFill>
              </a:rPr>
              <a:t>działania wspomagające realizację i wdrażanie systemu </a:t>
            </a:r>
            <a:r>
              <a:rPr lang="pl-PL" sz="1900" u="sng" dirty="0" smtClean="0">
                <a:solidFill>
                  <a:srgbClr val="5514AC"/>
                </a:solidFill>
              </a:rPr>
              <a:t>praktyk: </a:t>
            </a:r>
            <a:endParaRPr lang="pl-PL" sz="1900" u="sng" dirty="0">
              <a:solidFill>
                <a:srgbClr val="5514AC"/>
              </a:solidFill>
            </a:endParaRPr>
          </a:p>
          <a:p>
            <a:pPr marL="541338" lvl="1" indent="-180975" algn="just">
              <a:spcBef>
                <a:spcPts val="600"/>
              </a:spcBef>
              <a:buFont typeface="Wingdings" pitchFamily="2" charset="2"/>
              <a:buChar char="§"/>
            </a:pPr>
            <a:r>
              <a:rPr lang="pl-PL" sz="1900" dirty="0">
                <a:solidFill>
                  <a:srgbClr val="5514AC"/>
                </a:solidFill>
              </a:rPr>
              <a:t>p</a:t>
            </a:r>
            <a:r>
              <a:rPr lang="en-US" sz="1900" dirty="0" smtClean="0">
                <a:solidFill>
                  <a:srgbClr val="5514AC"/>
                </a:solidFill>
              </a:rPr>
              <a:t>lanowane </a:t>
            </a:r>
            <a:r>
              <a:rPr lang="en-US" sz="1900" dirty="0">
                <a:solidFill>
                  <a:srgbClr val="5514AC"/>
                </a:solidFill>
              </a:rPr>
              <a:t>jest </a:t>
            </a:r>
            <a:r>
              <a:rPr lang="en-US" sz="1900" u="sng" dirty="0">
                <a:solidFill>
                  <a:srgbClr val="5514AC"/>
                </a:solidFill>
              </a:rPr>
              <a:t>powołanie Grupy Sterującej</a:t>
            </a:r>
            <a:r>
              <a:rPr lang="en-US" sz="1900" dirty="0">
                <a:solidFill>
                  <a:srgbClr val="5514AC"/>
                </a:solidFill>
              </a:rPr>
              <a:t>, odpowiedzialnej m.in. za koordynację realizacji projektu; monitorowanie uzyskiwania założonych cząstkowych i końcowych celów i rezultatów </a:t>
            </a:r>
            <a:r>
              <a:rPr lang="en-US" sz="1900" dirty="0" smtClean="0">
                <a:solidFill>
                  <a:srgbClr val="5514AC"/>
                </a:solidFill>
              </a:rPr>
              <a:t>projektu</a:t>
            </a:r>
            <a:r>
              <a:rPr lang="pl-PL" sz="1900" dirty="0" smtClean="0">
                <a:solidFill>
                  <a:srgbClr val="5514AC"/>
                </a:solidFill>
              </a:rPr>
              <a:t>. </a:t>
            </a:r>
            <a:r>
              <a:rPr lang="en-US" sz="1900" dirty="0">
                <a:solidFill>
                  <a:srgbClr val="5514AC"/>
                </a:solidFill>
              </a:rPr>
              <a:t>Uzupełnieniem działań Grupy Sterującej będzie dokonanie </a:t>
            </a:r>
            <a:r>
              <a:rPr lang="en-US" sz="1900" u="sng" dirty="0">
                <a:solidFill>
                  <a:srgbClr val="5514AC"/>
                </a:solidFill>
              </a:rPr>
              <a:t>niezależnego audytu realizacji praktyk</a:t>
            </a:r>
            <a:r>
              <a:rPr lang="en-US" sz="1900" dirty="0">
                <a:solidFill>
                  <a:srgbClr val="5514AC"/>
                </a:solidFill>
              </a:rPr>
              <a:t>, który będzie realizowany na każdym z kierunków kształcenia objętym wsparciem finansowym </a:t>
            </a:r>
            <a:r>
              <a:rPr lang="pl-PL" sz="1900" dirty="0" smtClean="0">
                <a:solidFill>
                  <a:srgbClr val="5514AC"/>
                </a:solidFill>
              </a:rPr>
              <a:t>.</a:t>
            </a:r>
          </a:p>
          <a:p>
            <a:pPr marL="541338" lvl="1" indent="-180975" algn="just">
              <a:spcBef>
                <a:spcPts val="600"/>
              </a:spcBef>
              <a:buFont typeface="Wingdings" pitchFamily="2" charset="2"/>
              <a:buChar char="§"/>
            </a:pPr>
            <a:r>
              <a:rPr lang="pl-PL" sz="1900" u="sng" dirty="0">
                <a:solidFill>
                  <a:srgbClr val="5514AC"/>
                </a:solidFill>
              </a:rPr>
              <a:t>z</a:t>
            </a:r>
            <a:r>
              <a:rPr lang="pl-PL" sz="1900" u="sng" dirty="0" smtClean="0">
                <a:solidFill>
                  <a:srgbClr val="5514AC"/>
                </a:solidFill>
              </a:rPr>
              <a:t>espołu </a:t>
            </a:r>
            <a:r>
              <a:rPr lang="pl-PL" sz="1900" u="sng" dirty="0">
                <a:solidFill>
                  <a:srgbClr val="5514AC"/>
                </a:solidFill>
              </a:rPr>
              <a:t>pilotażowego wdrażania systemu ECVET</a:t>
            </a:r>
            <a:r>
              <a:rPr lang="pl-PL" sz="1900" u="sng" dirty="0" smtClean="0">
                <a:solidFill>
                  <a:srgbClr val="5514AC"/>
                </a:solidFill>
              </a:rPr>
              <a:t>,</a:t>
            </a:r>
          </a:p>
          <a:p>
            <a:pPr marL="541338" lvl="1" indent="-180975" algn="just">
              <a:spcBef>
                <a:spcPts val="1200"/>
              </a:spcBef>
              <a:buFont typeface="Wingdings" pitchFamily="2" charset="2"/>
              <a:buChar char="§"/>
            </a:pPr>
            <a:r>
              <a:rPr lang="pl-PL" sz="1900" dirty="0">
                <a:solidFill>
                  <a:srgbClr val="5514AC"/>
                </a:solidFill>
              </a:rPr>
              <a:t>projektu planowane jest </a:t>
            </a:r>
            <a:r>
              <a:rPr lang="pl-PL" sz="1900" u="sng" dirty="0">
                <a:solidFill>
                  <a:srgbClr val="5514AC"/>
                </a:solidFill>
              </a:rPr>
              <a:t>utworzenie platformy e-learningowej</a:t>
            </a:r>
            <a:r>
              <a:rPr lang="pl-PL" sz="1900" dirty="0">
                <a:solidFill>
                  <a:srgbClr val="5514AC"/>
                </a:solidFill>
              </a:rPr>
              <a:t>, na której będą zamieszczane materiały wspomagają realizację praktyk, katalog dobrych praktyk, informacje nt. organizacji systemu praktyk </a:t>
            </a:r>
            <a:r>
              <a:rPr lang="pl-PL" sz="1900" dirty="0" smtClean="0">
                <a:solidFill>
                  <a:srgbClr val="5514AC"/>
                </a:solidFill>
              </a:rPr>
              <a:t>zawodowych. </a:t>
            </a:r>
          </a:p>
          <a:p>
            <a:pPr marL="541338" lvl="1" indent="-180975" algn="just">
              <a:spcBef>
                <a:spcPts val="600"/>
              </a:spcBef>
              <a:buFont typeface="Wingdings" pitchFamily="2" charset="2"/>
              <a:buChar char="§"/>
            </a:pPr>
            <a:r>
              <a:rPr lang="pl-PL" sz="1900" dirty="0" smtClean="0">
                <a:solidFill>
                  <a:srgbClr val="5514AC"/>
                </a:solidFill>
              </a:rPr>
              <a:t>w </a:t>
            </a:r>
            <a:r>
              <a:rPr lang="pl-PL" sz="1900" dirty="0">
                <a:solidFill>
                  <a:srgbClr val="5514AC"/>
                </a:solidFill>
              </a:rPr>
              <a:t>ramach doskonalenia kadry uczelni zawodowych </a:t>
            </a:r>
            <a:r>
              <a:rPr lang="pl-PL" sz="1900" u="sng" dirty="0">
                <a:solidFill>
                  <a:srgbClr val="5514AC"/>
                </a:solidFill>
              </a:rPr>
              <a:t>przewidywana jest także organizacja kilku zagranicznych wyjazdów studyjnych do krajów członkowskich </a:t>
            </a:r>
            <a:r>
              <a:rPr lang="pl-PL" sz="1900" u="sng" dirty="0" smtClean="0">
                <a:solidFill>
                  <a:srgbClr val="5514AC"/>
                </a:solidFill>
              </a:rPr>
              <a:t>UE.</a:t>
            </a:r>
          </a:p>
          <a:p>
            <a:pPr algn="just"/>
            <a:endParaRPr lang="pl-PL" sz="1900" dirty="0">
              <a:solidFill>
                <a:srgbClr val="5514A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484784"/>
            <a:ext cx="8496944" cy="5401479"/>
          </a:xfrm>
          <a:prstGeom prst="rect">
            <a:avLst/>
          </a:prstGeom>
          <a:noFill/>
        </p:spPr>
        <p:txBody>
          <a:bodyPr wrap="square" rtlCol="0">
            <a:spAutoFit/>
          </a:bodyPr>
          <a:lstStyle/>
          <a:p>
            <a:pPr algn="just"/>
            <a:r>
              <a:rPr lang="pl-PL" sz="2000" b="1" u="sng" dirty="0" smtClean="0"/>
              <a:t>Zadania projektu  </a:t>
            </a:r>
            <a:r>
              <a:rPr lang="pl-PL" sz="2000" b="1" dirty="0" smtClean="0"/>
              <a:t>(wyimki)</a:t>
            </a:r>
            <a:endParaRPr lang="pl-PL" sz="2000" b="1" u="sng" dirty="0" smtClean="0"/>
          </a:p>
          <a:p>
            <a:pPr algn="just">
              <a:spcBef>
                <a:spcPts val="600"/>
              </a:spcBef>
            </a:pPr>
            <a:r>
              <a:rPr lang="pl-PL" sz="2000" b="1" u="sng" dirty="0" smtClean="0">
                <a:solidFill>
                  <a:srgbClr val="7030A0"/>
                </a:solidFill>
              </a:rPr>
              <a:t>Zadanie </a:t>
            </a:r>
            <a:r>
              <a:rPr lang="pl-PL" sz="2000" b="1" u="sng" dirty="0" smtClean="0">
                <a:solidFill>
                  <a:srgbClr val="7030A0"/>
                </a:solidFill>
              </a:rPr>
              <a:t>1. </a:t>
            </a:r>
            <a:r>
              <a:rPr lang="pl-PL" sz="2000" b="1" dirty="0">
                <a:solidFill>
                  <a:srgbClr val="7030A0"/>
                </a:solidFill>
              </a:rPr>
              <a:t>Opracowanie programu praktyk w </a:t>
            </a:r>
            <a:r>
              <a:rPr lang="pl-PL" sz="2000" b="1" dirty="0" smtClean="0">
                <a:solidFill>
                  <a:srgbClr val="7030A0"/>
                </a:solidFill>
              </a:rPr>
              <a:t>PWSZ</a:t>
            </a:r>
          </a:p>
          <a:p>
            <a:pPr algn="just">
              <a:spcBef>
                <a:spcPts val="600"/>
              </a:spcBef>
            </a:pPr>
            <a:r>
              <a:rPr lang="pl-PL" sz="2000" dirty="0">
                <a:solidFill>
                  <a:srgbClr val="5514AC"/>
                </a:solidFill>
              </a:rPr>
              <a:t>W ramach zadania planowane jest przygotowanie </a:t>
            </a:r>
            <a:r>
              <a:rPr lang="pl-PL" sz="2000" u="sng" dirty="0">
                <a:solidFill>
                  <a:srgbClr val="5514AC"/>
                </a:solidFill>
              </a:rPr>
              <a:t>wstępnej dokumentacji przebiegu pilotażowych sześciomiesięcznych praktyk zawodowych </a:t>
            </a:r>
            <a:r>
              <a:rPr lang="pl-PL" sz="2000" dirty="0">
                <a:solidFill>
                  <a:srgbClr val="5514AC"/>
                </a:solidFill>
              </a:rPr>
              <a:t>z uwzględnieniem możliwości uzyskania przez praktykanta, w miejscu odbywania </a:t>
            </a:r>
            <a:r>
              <a:rPr lang="pl-PL" sz="2000" dirty="0" smtClean="0">
                <a:solidFill>
                  <a:srgbClr val="5514AC"/>
                </a:solidFill>
              </a:rPr>
              <a:t>praktyki, </a:t>
            </a:r>
            <a:r>
              <a:rPr lang="pl-PL" sz="2000" dirty="0">
                <a:solidFill>
                  <a:srgbClr val="5514AC"/>
                </a:solidFill>
              </a:rPr>
              <a:t>tematu </a:t>
            </a:r>
            <a:r>
              <a:rPr lang="pl-PL" sz="2000" dirty="0">
                <a:solidFill>
                  <a:srgbClr val="C00000"/>
                </a:solidFill>
              </a:rPr>
              <a:t>aplikacyjnej pracy </a:t>
            </a:r>
            <a:r>
              <a:rPr lang="pl-PL" sz="2000" dirty="0" smtClean="0">
                <a:solidFill>
                  <a:srgbClr val="C00000"/>
                </a:solidFill>
              </a:rPr>
              <a:t>dyplomowej</a:t>
            </a:r>
            <a:r>
              <a:rPr lang="pl-PL" sz="2000" dirty="0" smtClean="0">
                <a:solidFill>
                  <a:srgbClr val="7030A0"/>
                </a:solidFill>
              </a:rPr>
              <a:t>. </a:t>
            </a:r>
          </a:p>
          <a:p>
            <a:pPr algn="just">
              <a:spcBef>
                <a:spcPts val="600"/>
              </a:spcBef>
            </a:pPr>
            <a:r>
              <a:rPr lang="pl-PL" sz="2000" u="sng" dirty="0">
                <a:solidFill>
                  <a:srgbClr val="5514AC"/>
                </a:solidFill>
              </a:rPr>
              <a:t>Przygotowaniem programu praktyk</a:t>
            </a:r>
            <a:r>
              <a:rPr lang="pl-PL" sz="2000" dirty="0">
                <a:solidFill>
                  <a:srgbClr val="5514AC"/>
                </a:solidFill>
              </a:rPr>
              <a:t>, który będzie wdrażany w publicznych oraz niepublicznych uczelniach zawodowych prowadzących kierunki o profilu praktycznym, zajmie się </a:t>
            </a:r>
            <a:r>
              <a:rPr lang="pl-PL" sz="2000" u="sng" dirty="0">
                <a:solidFill>
                  <a:srgbClr val="C00000"/>
                </a:solidFill>
              </a:rPr>
              <a:t>specjalny zespół składający się z ok. 15 ekspertów </a:t>
            </a:r>
            <a:r>
              <a:rPr lang="pl-PL" sz="2000" dirty="0">
                <a:solidFill>
                  <a:srgbClr val="7030A0"/>
                </a:solidFill>
              </a:rPr>
              <a:t>z </a:t>
            </a:r>
            <a:r>
              <a:rPr lang="pl-PL" sz="2000" dirty="0">
                <a:solidFill>
                  <a:srgbClr val="5514AC"/>
                </a:solidFill>
              </a:rPr>
              <a:t>zakresu kształcenia na profilach praktycznych, wywodzących się ze środowiska wyższego szkolnictwa zawodowego, w tym również przedstawicieli organizacji </a:t>
            </a:r>
            <a:r>
              <a:rPr lang="pl-PL" sz="2000" dirty="0" smtClean="0">
                <a:solidFill>
                  <a:srgbClr val="5514AC"/>
                </a:solidFill>
              </a:rPr>
              <a:t>pracodawców </a:t>
            </a:r>
            <a:r>
              <a:rPr lang="pl-PL" sz="2000" dirty="0">
                <a:solidFill>
                  <a:srgbClr val="5514AC"/>
                </a:solidFill>
              </a:rPr>
              <a:t>a także pozostałych interesariuszy.</a:t>
            </a:r>
          </a:p>
          <a:p>
            <a:pPr algn="just">
              <a:spcBef>
                <a:spcPts val="600"/>
              </a:spcBef>
            </a:pPr>
            <a:r>
              <a:rPr lang="pl-PL" sz="2000" dirty="0" smtClean="0">
                <a:solidFill>
                  <a:srgbClr val="5514AC"/>
                </a:solidFill>
              </a:rPr>
              <a:t>Wynik </a:t>
            </a:r>
            <a:r>
              <a:rPr lang="pl-PL" sz="2000" dirty="0">
                <a:solidFill>
                  <a:srgbClr val="5514AC"/>
                </a:solidFill>
              </a:rPr>
              <a:t>pracy zespołu zostanie poddany </a:t>
            </a:r>
            <a:r>
              <a:rPr lang="pl-PL" sz="2000" u="sng" dirty="0">
                <a:solidFill>
                  <a:srgbClr val="5514AC"/>
                </a:solidFill>
              </a:rPr>
              <a:t>ocenie niezależnych recenzentów.</a:t>
            </a:r>
          </a:p>
          <a:p>
            <a:pPr algn="just">
              <a:spcBef>
                <a:spcPts val="600"/>
              </a:spcBef>
            </a:pPr>
            <a:r>
              <a:rPr lang="pl-PL" sz="2000" dirty="0">
                <a:solidFill>
                  <a:srgbClr val="C00000"/>
                </a:solidFill>
              </a:rPr>
              <a:t>Na podstawie zgromadzonych informacji, jak również wniosków i rekomendacji opracowanych przez Grupę Sterującą, </a:t>
            </a:r>
            <a:r>
              <a:rPr lang="pl-PL" sz="2000" u="sng" dirty="0">
                <a:solidFill>
                  <a:srgbClr val="C00000"/>
                </a:solidFill>
              </a:rPr>
              <a:t>zespół opracuje ostateczny program praktyk zawodowych dla kierunków o profilu praktycznym</a:t>
            </a:r>
            <a:r>
              <a:rPr lang="pl-PL" sz="2000" dirty="0" smtClean="0">
                <a:solidFill>
                  <a:srgbClr val="C00000"/>
                </a:solidFill>
              </a:rPr>
              <a:t>.</a:t>
            </a:r>
            <a:endParaRPr lang="pl-PL" sz="20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251520" y="1484784"/>
            <a:ext cx="8712968" cy="5909310"/>
          </a:xfrm>
          <a:prstGeom prst="rect">
            <a:avLst/>
          </a:prstGeom>
          <a:noFill/>
        </p:spPr>
        <p:txBody>
          <a:bodyPr wrap="square" rtlCol="0">
            <a:spAutoFit/>
          </a:bodyPr>
          <a:lstStyle/>
          <a:p>
            <a:pPr algn="just">
              <a:spcBef>
                <a:spcPts val="600"/>
              </a:spcBef>
            </a:pPr>
            <a:r>
              <a:rPr lang="pl-PL" sz="2000" b="1" u="sng" dirty="0" smtClean="0">
                <a:solidFill>
                  <a:srgbClr val="7030A0"/>
                </a:solidFill>
              </a:rPr>
              <a:t>Zadanie 2</a:t>
            </a:r>
            <a:r>
              <a:rPr lang="pl-PL" sz="2000" b="1" u="sng" dirty="0" smtClean="0">
                <a:solidFill>
                  <a:srgbClr val="7030A0"/>
                </a:solidFill>
              </a:rPr>
              <a:t>.</a:t>
            </a:r>
            <a:r>
              <a:rPr lang="pl-PL" sz="2000" b="1" dirty="0" smtClean="0">
                <a:solidFill>
                  <a:srgbClr val="7030A0"/>
                </a:solidFill>
              </a:rPr>
              <a:t> Przygotowanie procedury naboru, ocena i wybór kwalifikujących się </a:t>
            </a:r>
            <a:r>
              <a:rPr lang="pl-PL" sz="2000" b="1" dirty="0" smtClean="0">
                <a:solidFill>
                  <a:srgbClr val="7030A0"/>
                </a:solidFill>
              </a:rPr>
              <a:t>   </a:t>
            </a:r>
          </a:p>
          <a:p>
            <a:pPr algn="just"/>
            <a:r>
              <a:rPr lang="pl-PL" sz="2000" b="1" dirty="0" smtClean="0">
                <a:solidFill>
                  <a:srgbClr val="7030A0"/>
                </a:solidFill>
              </a:rPr>
              <a:t> </a:t>
            </a:r>
            <a:r>
              <a:rPr lang="pl-PL" sz="2000" b="1" dirty="0" smtClean="0">
                <a:solidFill>
                  <a:srgbClr val="7030A0"/>
                </a:solidFill>
              </a:rPr>
              <a:t>                   </a:t>
            </a:r>
            <a:r>
              <a:rPr lang="pl-PL" sz="2000" b="1" dirty="0" smtClean="0">
                <a:solidFill>
                  <a:srgbClr val="7030A0"/>
                </a:solidFill>
              </a:rPr>
              <a:t>ofert uczelni</a:t>
            </a:r>
            <a:endParaRPr lang="pl-PL" sz="2000" b="1" dirty="0" smtClean="0">
              <a:solidFill>
                <a:srgbClr val="7030A0"/>
              </a:solidFill>
            </a:endParaRPr>
          </a:p>
          <a:p>
            <a:pPr algn="just">
              <a:spcBef>
                <a:spcPts val="1200"/>
              </a:spcBef>
            </a:pPr>
            <a:r>
              <a:rPr lang="pl-PL" sz="2000" dirty="0" smtClean="0">
                <a:solidFill>
                  <a:srgbClr val="5514AC"/>
                </a:solidFill>
              </a:rPr>
              <a:t>Powołanie</a:t>
            </a:r>
            <a:r>
              <a:rPr lang="pl-PL" sz="2000" dirty="0" smtClean="0">
                <a:solidFill>
                  <a:srgbClr val="7030A0"/>
                </a:solidFill>
              </a:rPr>
              <a:t> </a:t>
            </a:r>
            <a:r>
              <a:rPr lang="pl-PL" sz="2000" dirty="0" smtClean="0">
                <a:solidFill>
                  <a:srgbClr val="C00000"/>
                </a:solidFill>
              </a:rPr>
              <a:t>Zespołu Weryfikującego</a:t>
            </a:r>
            <a:r>
              <a:rPr lang="pl-PL" sz="2000" dirty="0" smtClean="0">
                <a:solidFill>
                  <a:srgbClr val="7030A0"/>
                </a:solidFill>
              </a:rPr>
              <a:t>, </a:t>
            </a:r>
            <a:r>
              <a:rPr lang="pl-PL" sz="2000" dirty="0" smtClean="0">
                <a:solidFill>
                  <a:srgbClr val="5514AC"/>
                </a:solidFill>
              </a:rPr>
              <a:t>którego skład – złożony z niezależnych ekspertów – będzie na zlecenie </a:t>
            </a:r>
            <a:r>
              <a:rPr lang="pl-PL" sz="2000" dirty="0" err="1" smtClean="0">
                <a:solidFill>
                  <a:srgbClr val="5514AC"/>
                </a:solidFill>
              </a:rPr>
              <a:t>MNISW</a:t>
            </a:r>
            <a:r>
              <a:rPr lang="pl-PL" sz="2000" dirty="0" smtClean="0">
                <a:solidFill>
                  <a:srgbClr val="5514AC"/>
                </a:solidFill>
              </a:rPr>
              <a:t> sprawdzał </a:t>
            </a:r>
            <a:r>
              <a:rPr lang="pl-PL" sz="2000" u="sng" dirty="0" smtClean="0">
                <a:solidFill>
                  <a:srgbClr val="5514AC"/>
                </a:solidFill>
              </a:rPr>
              <a:t>zgodność ofert z opracowanym programem praktyk</a:t>
            </a:r>
            <a:r>
              <a:rPr lang="pl-PL" sz="2000" dirty="0" smtClean="0">
                <a:solidFill>
                  <a:srgbClr val="5514AC"/>
                </a:solidFill>
              </a:rPr>
              <a:t>, jak również oceniał możliwości jego wdrożenia i dostosowania do potrzeb uczelni.</a:t>
            </a:r>
          </a:p>
          <a:p>
            <a:pPr algn="just">
              <a:spcBef>
                <a:spcPts val="600"/>
              </a:spcBef>
            </a:pPr>
            <a:r>
              <a:rPr lang="pl-PL" sz="2000" u="sng" dirty="0" smtClean="0">
                <a:solidFill>
                  <a:srgbClr val="5514AC"/>
                </a:solidFill>
              </a:rPr>
              <a:t>Oferty, już po uzyskaniu pozytywnej oceny formalnej, zostaną przedłożone do oceny ekspertów</a:t>
            </a:r>
            <a:r>
              <a:rPr lang="pl-PL" sz="2000" dirty="0" smtClean="0">
                <a:solidFill>
                  <a:srgbClr val="5514AC"/>
                </a:solidFill>
              </a:rPr>
              <a:t>, którzy dokonają w ramach posiedzeń Zespołu Weryfikującego wyboru ofert przeznaczonych do dofinansowania w ramach planowanej interwencji publicznej. W ramach procedury odwoławczej uczelnie, których oferty nie otrzymały dofinansowania, będą mogły odwołać się od decyzji Zespołu Weryfikującego. </a:t>
            </a:r>
          </a:p>
          <a:p>
            <a:pPr algn="just">
              <a:spcBef>
                <a:spcPts val="600"/>
              </a:spcBef>
            </a:pPr>
            <a:r>
              <a:rPr lang="pl-PL" sz="2000" dirty="0" smtClean="0">
                <a:solidFill>
                  <a:srgbClr val="5514AC"/>
                </a:solidFill>
              </a:rPr>
              <a:t>Oferenci, których oferty ostatecznie po zakończeniu procedury odwoławczej zostaną zakwalifikowane do finansowania, </a:t>
            </a:r>
            <a:r>
              <a:rPr lang="pl-PL" sz="2000" u="sng" dirty="0" smtClean="0">
                <a:solidFill>
                  <a:srgbClr val="5514AC"/>
                </a:solidFill>
              </a:rPr>
              <a:t>zostaną zaproszeni do podpisania umów.</a:t>
            </a:r>
          </a:p>
          <a:p>
            <a:endParaRPr lang="pl-PL" sz="2000" b="1" dirty="0" smtClean="0"/>
          </a:p>
          <a:p>
            <a:endParaRPr lang="pl-PL" sz="2000" b="1" dirty="0" smtClean="0"/>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95536" y="1772816"/>
            <a:ext cx="8496944" cy="4062651"/>
          </a:xfrm>
          <a:prstGeom prst="rect">
            <a:avLst/>
          </a:prstGeom>
          <a:noFill/>
        </p:spPr>
        <p:txBody>
          <a:bodyPr wrap="square" rtlCol="0">
            <a:spAutoFit/>
          </a:bodyPr>
          <a:lstStyle/>
          <a:p>
            <a:pPr algn="just"/>
            <a:r>
              <a:rPr lang="pl-PL" sz="2000" b="1" u="sng" dirty="0" smtClean="0">
                <a:solidFill>
                  <a:srgbClr val="7030A0"/>
                </a:solidFill>
              </a:rPr>
              <a:t>Zadanie </a:t>
            </a:r>
            <a:r>
              <a:rPr lang="pl-PL" sz="2000" b="1" u="sng" dirty="0" smtClean="0">
                <a:solidFill>
                  <a:srgbClr val="7030A0"/>
                </a:solidFill>
              </a:rPr>
              <a:t>3.</a:t>
            </a:r>
            <a:r>
              <a:rPr lang="pl-PL" sz="2000" b="1" dirty="0" smtClean="0">
                <a:solidFill>
                  <a:srgbClr val="7030A0"/>
                </a:solidFill>
              </a:rPr>
              <a:t> Realizacja praktyk zawodowych</a:t>
            </a:r>
          </a:p>
          <a:p>
            <a:pPr algn="just">
              <a:spcBef>
                <a:spcPts val="1200"/>
              </a:spcBef>
            </a:pPr>
            <a:r>
              <a:rPr lang="pl-PL" sz="2000" dirty="0" smtClean="0">
                <a:solidFill>
                  <a:srgbClr val="5514AC"/>
                </a:solidFill>
              </a:rPr>
              <a:t>W </a:t>
            </a:r>
            <a:r>
              <a:rPr lang="pl-PL" sz="2000" dirty="0">
                <a:solidFill>
                  <a:srgbClr val="5514AC"/>
                </a:solidFill>
              </a:rPr>
              <a:t>okresie czerwiec 2016 – lipiec </a:t>
            </a:r>
            <a:r>
              <a:rPr lang="pl-PL" sz="2000" dirty="0" smtClean="0">
                <a:solidFill>
                  <a:srgbClr val="5514AC"/>
                </a:solidFill>
              </a:rPr>
              <a:t>2018</a:t>
            </a:r>
            <a:r>
              <a:rPr lang="pl-PL" sz="2000" dirty="0">
                <a:solidFill>
                  <a:srgbClr val="5514AC"/>
                </a:solidFill>
              </a:rPr>
              <a:t>,</a:t>
            </a:r>
            <a:r>
              <a:rPr lang="pl-PL" sz="2000" dirty="0" smtClean="0">
                <a:solidFill>
                  <a:srgbClr val="5514AC"/>
                </a:solidFill>
              </a:rPr>
              <a:t> w </a:t>
            </a:r>
            <a:r>
              <a:rPr lang="pl-PL" sz="2000" dirty="0">
                <a:solidFill>
                  <a:srgbClr val="5514AC"/>
                </a:solidFill>
              </a:rPr>
              <a:t>okresie obowiązywania umowy uczelnie będą ponosić wydatki finansowane z projektu pozakonkursowego na realizację jego celów tj. organizację pilotażowych sześciomiesięcznych praktyk studenckich w publicznych i niepublicznych uczelniach zawodowych.</a:t>
            </a:r>
          </a:p>
          <a:p>
            <a:pPr algn="just">
              <a:spcBef>
                <a:spcPts val="600"/>
              </a:spcBef>
            </a:pPr>
            <a:r>
              <a:rPr lang="pl-PL" sz="2000" u="sng" dirty="0">
                <a:solidFill>
                  <a:srgbClr val="C00000"/>
                </a:solidFill>
              </a:rPr>
              <a:t>Wydatki ponoszone na realizację zadań w ramach projektu nie mogą być przeznaczone na działania finansowane ze środków budżetu państwa na kształcenie studentów studiów stacjonarnych.</a:t>
            </a:r>
          </a:p>
          <a:p>
            <a:pPr algn="just">
              <a:spcBef>
                <a:spcPts val="600"/>
              </a:spcBef>
            </a:pPr>
            <a:r>
              <a:rPr lang="pl-PL" sz="2000" dirty="0">
                <a:solidFill>
                  <a:srgbClr val="5514AC"/>
                </a:solidFill>
              </a:rPr>
              <a:t>W ramach tego zadania przewidziane jest </a:t>
            </a:r>
            <a:r>
              <a:rPr lang="pl-PL" sz="2000" u="sng" dirty="0">
                <a:solidFill>
                  <a:srgbClr val="5514AC"/>
                </a:solidFill>
              </a:rPr>
              <a:t>przeprowadzenie szkoleń i instruktaży dla pracowników uczelni realizujących wybrane w naborze oferty, jak również dla pracowników firm i instytucji przyjmujących praktykantów w ramach projektów.</a:t>
            </a:r>
            <a:endParaRPr lang="pl-PL" sz="2000" b="1" u="sng" dirty="0" smtClean="0">
              <a:solidFill>
                <a:srgbClr val="5514AC"/>
              </a:solidFill>
            </a:endParaRPr>
          </a:p>
          <a:p>
            <a:endParaRPr lang="pl-PL" dirty="0">
              <a:solidFill>
                <a:srgbClr val="5514A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rostokąt 8"/>
          <p:cNvSpPr/>
          <p:nvPr/>
        </p:nvSpPr>
        <p:spPr>
          <a:xfrm>
            <a:off x="251520" y="1556792"/>
            <a:ext cx="8568952" cy="5016758"/>
          </a:xfrm>
          <a:prstGeom prst="rect">
            <a:avLst/>
          </a:prstGeom>
        </p:spPr>
        <p:txBody>
          <a:bodyPr wrap="square">
            <a:spAutoFit/>
          </a:bodyPr>
          <a:lstStyle/>
          <a:p>
            <a:pPr>
              <a:spcBef>
                <a:spcPts val="600"/>
              </a:spcBef>
            </a:pPr>
            <a:r>
              <a:rPr lang="pl-PL" sz="2000" b="1" u="sng" dirty="0" smtClean="0">
                <a:solidFill>
                  <a:srgbClr val="7030A0"/>
                </a:solidFill>
              </a:rPr>
              <a:t>Zadanie 4</a:t>
            </a:r>
            <a:r>
              <a:rPr lang="pl-PL" sz="2000" b="1" u="sng" dirty="0" smtClean="0">
                <a:solidFill>
                  <a:srgbClr val="7030A0"/>
                </a:solidFill>
              </a:rPr>
              <a:t>.</a:t>
            </a:r>
            <a:r>
              <a:rPr lang="pl-PL" sz="2000" b="1" dirty="0" smtClean="0">
                <a:solidFill>
                  <a:srgbClr val="7030A0"/>
                </a:solidFill>
              </a:rPr>
              <a:t> Pilotaż praktyk zagranicznych</a:t>
            </a:r>
          </a:p>
          <a:p>
            <a:pPr algn="just">
              <a:spcBef>
                <a:spcPts val="600"/>
              </a:spcBef>
            </a:pPr>
            <a:r>
              <a:rPr lang="pl-PL" sz="2000" dirty="0">
                <a:solidFill>
                  <a:srgbClr val="5514AC"/>
                </a:solidFill>
              </a:rPr>
              <a:t>Proces umiędzynarodowienia szkolnictwa wyższego wymaga dostępu do narzędzi dostępnych poza granicami </a:t>
            </a:r>
            <a:r>
              <a:rPr lang="pl-PL" sz="2000" dirty="0" smtClean="0">
                <a:solidFill>
                  <a:srgbClr val="5514AC"/>
                </a:solidFill>
              </a:rPr>
              <a:t>kraju.</a:t>
            </a:r>
          </a:p>
          <a:p>
            <a:pPr algn="just">
              <a:spcBef>
                <a:spcPts val="600"/>
              </a:spcBef>
            </a:pPr>
            <a:r>
              <a:rPr lang="pl-PL" sz="2000" dirty="0">
                <a:solidFill>
                  <a:srgbClr val="5514AC"/>
                </a:solidFill>
              </a:rPr>
              <a:t>W ramach realizacji niniejszego zadania zakładana jest realizacja praktyk zagranicznych </a:t>
            </a:r>
            <a:r>
              <a:rPr lang="pl-PL" sz="2000" u="sng" dirty="0">
                <a:solidFill>
                  <a:srgbClr val="5514AC"/>
                </a:solidFill>
              </a:rPr>
              <a:t>przez grupę maksymalnie 1000 studentów </a:t>
            </a:r>
            <a:r>
              <a:rPr lang="pl-PL" sz="2000" dirty="0">
                <a:solidFill>
                  <a:srgbClr val="5514AC"/>
                </a:solidFill>
              </a:rPr>
              <a:t>– na poziomie reprezentacji 1-2 studentów dla każdego z kierunków o profilu praktycznym.</a:t>
            </a:r>
          </a:p>
          <a:p>
            <a:pPr algn="just">
              <a:spcBef>
                <a:spcPts val="600"/>
              </a:spcBef>
            </a:pPr>
            <a:r>
              <a:rPr lang="pl-PL" sz="2000" dirty="0">
                <a:solidFill>
                  <a:srgbClr val="5514AC"/>
                </a:solidFill>
              </a:rPr>
              <a:t>Organizacja praktyk zagranicznych jest elementem uzupełniającym do działań przewidzianych w zadaniu 3 i może być realizowana w dwóch wariantach:</a:t>
            </a:r>
          </a:p>
          <a:p>
            <a:pPr marL="450850" lvl="0" indent="-269875" algn="just">
              <a:buFont typeface="Wingdings" pitchFamily="2" charset="2"/>
              <a:buChar char="§"/>
            </a:pPr>
            <a:r>
              <a:rPr lang="pl-PL" sz="2000" dirty="0">
                <a:solidFill>
                  <a:srgbClr val="5514AC"/>
                </a:solidFill>
              </a:rPr>
              <a:t>jednomiesięczne praktyki zagraniczne dla studentów, którzy odbyli już 6-miesięczne praktyki zawodowe w ramach oferty uczelni, wspartej przez MNiSW w ramach projektu pozakonkursowego.</a:t>
            </a:r>
          </a:p>
          <a:p>
            <a:pPr marL="450850" lvl="0" indent="-269875" algn="just">
              <a:buFont typeface="Wingdings" pitchFamily="2" charset="2"/>
              <a:buChar char="§"/>
            </a:pPr>
            <a:r>
              <a:rPr lang="pl-PL" sz="2000" dirty="0">
                <a:solidFill>
                  <a:srgbClr val="5514AC"/>
                </a:solidFill>
              </a:rPr>
              <a:t>co najmniej jednomiesięczne praktyki zagraniczne dla studentów, którzy zostali objęci projektem 6-miesięcznych praktyk i zrealizowali już obowiązkowe trzymiesięczne praktyki zawodowe.</a:t>
            </a:r>
          </a:p>
          <a:p>
            <a:pPr algn="just">
              <a:spcBef>
                <a:spcPts val="600"/>
              </a:spcBef>
            </a:pPr>
            <a:endParaRPr lang="pl-PL" sz="2000" b="1" dirty="0" smtClean="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988840"/>
            <a:ext cx="8496944" cy="4062651"/>
          </a:xfrm>
          <a:prstGeom prst="rect">
            <a:avLst/>
          </a:prstGeom>
          <a:noFill/>
        </p:spPr>
        <p:txBody>
          <a:bodyPr wrap="square" rtlCol="0">
            <a:spAutoFit/>
          </a:bodyPr>
          <a:lstStyle/>
          <a:p>
            <a:pPr algn="just">
              <a:spcBef>
                <a:spcPts val="300"/>
              </a:spcBef>
            </a:pPr>
            <a:r>
              <a:rPr lang="pl-PL" sz="2000" dirty="0" smtClean="0">
                <a:solidFill>
                  <a:srgbClr val="5514AC"/>
                </a:solidFill>
              </a:rPr>
              <a:t>Inicjatywa </a:t>
            </a:r>
            <a:r>
              <a:rPr lang="pl-PL" sz="2000" dirty="0">
                <a:solidFill>
                  <a:srgbClr val="5514AC"/>
                </a:solidFill>
              </a:rPr>
              <a:t>realizacji projektu pozakonkursowego przeznaczonego dla PWSZ powstała </a:t>
            </a:r>
            <a:r>
              <a:rPr lang="pl-PL" sz="2000" u="sng" dirty="0">
                <a:solidFill>
                  <a:srgbClr val="5514AC"/>
                </a:solidFill>
              </a:rPr>
              <a:t>na wniosek Konferencji Rektorów Publicznych Szkół Zawodowych </a:t>
            </a:r>
            <a:r>
              <a:rPr lang="pl-PL" sz="2000" dirty="0">
                <a:solidFill>
                  <a:srgbClr val="5514AC"/>
                </a:solidFill>
              </a:rPr>
              <a:t>(KRePSZ). KRePSZ w piśmie do Kierownictwa MNiSW zaproponowała projekt organizacji systemu praktyk zawodowych we wszystkich 36 polskich publicznych uczelniach zawodowych, mający na celu wzmocnienie kompetencji zawodowych absolwentów tych szkół wyższych, dostosowanych do lokalnych rynków pracy w rejonach działania uczelni. </a:t>
            </a:r>
            <a:endParaRPr lang="pl-PL" sz="2000" dirty="0" smtClean="0">
              <a:solidFill>
                <a:srgbClr val="5514AC"/>
              </a:solidFill>
            </a:endParaRPr>
          </a:p>
          <a:p>
            <a:endParaRPr lang="pl-PL" sz="2000" dirty="0" smtClean="0">
              <a:solidFill>
                <a:srgbClr val="5514AC"/>
              </a:solidFill>
            </a:endParaRPr>
          </a:p>
          <a:p>
            <a:pPr algn="just"/>
            <a:r>
              <a:rPr lang="pl-PL" sz="2000" dirty="0" err="1" smtClean="0">
                <a:solidFill>
                  <a:srgbClr val="5514AC"/>
                </a:solidFill>
              </a:rPr>
              <a:t>MNISW</a:t>
            </a:r>
            <a:r>
              <a:rPr lang="pl-PL" sz="2000" dirty="0" smtClean="0">
                <a:solidFill>
                  <a:srgbClr val="5514AC"/>
                </a:solidFill>
              </a:rPr>
              <a:t> </a:t>
            </a:r>
            <a:r>
              <a:rPr lang="pl-PL" sz="2000" dirty="0">
                <a:solidFill>
                  <a:srgbClr val="5514AC"/>
                </a:solidFill>
              </a:rPr>
              <a:t>oraz </a:t>
            </a:r>
            <a:r>
              <a:rPr lang="pl-PL" sz="2000" dirty="0" err="1">
                <a:solidFill>
                  <a:srgbClr val="5514AC"/>
                </a:solidFill>
              </a:rPr>
              <a:t>KReSZP</a:t>
            </a:r>
            <a:r>
              <a:rPr lang="pl-PL" sz="2000" dirty="0">
                <a:solidFill>
                  <a:srgbClr val="5514AC"/>
                </a:solidFill>
              </a:rPr>
              <a:t> współpracują również z Ministerstwem Gospodarki, które zadeklarowało podjęcie działań w zakresie ułatwienia dostępu do firm działających w kraju w ramach Specjalnych Stref Ekonomicznych (</a:t>
            </a:r>
            <a:r>
              <a:rPr lang="pl-PL" sz="2000" dirty="0" err="1">
                <a:solidFill>
                  <a:srgbClr val="5514AC"/>
                </a:solidFill>
              </a:rPr>
              <a:t>SSE</a:t>
            </a:r>
            <a:r>
              <a:rPr lang="pl-PL" sz="2000" dirty="0">
                <a:solidFill>
                  <a:srgbClr val="5514AC"/>
                </a:solidFill>
              </a:rPr>
              <a:t>), w celu umożliwienia nawiązania współpracy w ramach realizacji praktyk zawodowych.</a:t>
            </a:r>
          </a:p>
          <a:p>
            <a:endParaRPr lang="pl-PL" dirty="0">
              <a:solidFill>
                <a:srgbClr val="5514A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0" y="1484784"/>
            <a:ext cx="9144000" cy="5555367"/>
          </a:xfrm>
          <a:prstGeom prst="rect">
            <a:avLst/>
          </a:prstGeom>
          <a:noFill/>
        </p:spPr>
        <p:txBody>
          <a:bodyPr wrap="square" rtlCol="0">
            <a:spAutoFit/>
          </a:bodyPr>
          <a:lstStyle/>
          <a:p>
            <a:pPr algn="just"/>
            <a:r>
              <a:rPr lang="pl-PL" sz="2000" b="1" u="sng" dirty="0" smtClean="0">
                <a:solidFill>
                  <a:srgbClr val="7030A0"/>
                </a:solidFill>
              </a:rPr>
              <a:t>Zadanie5</a:t>
            </a:r>
            <a:r>
              <a:rPr lang="pl-PL" sz="2000" b="1" u="sng" dirty="0" smtClean="0">
                <a:solidFill>
                  <a:srgbClr val="7030A0"/>
                </a:solidFill>
              </a:rPr>
              <a:t>.</a:t>
            </a:r>
            <a:r>
              <a:rPr lang="pl-PL" sz="2000" b="1" dirty="0" smtClean="0">
                <a:solidFill>
                  <a:srgbClr val="7030A0"/>
                </a:solidFill>
              </a:rPr>
              <a:t> Działania wspomagające realizację i wdrażanie systemu praktyk w </a:t>
            </a:r>
            <a:r>
              <a:rPr lang="pl-PL" sz="2000" b="1" dirty="0" smtClean="0">
                <a:solidFill>
                  <a:srgbClr val="7030A0"/>
                </a:solidFill>
              </a:rPr>
              <a:t>  PWSZ</a:t>
            </a:r>
            <a:endParaRPr lang="pl-PL" sz="2000" b="1" dirty="0" smtClean="0">
              <a:solidFill>
                <a:srgbClr val="7030A0"/>
              </a:solidFill>
            </a:endParaRPr>
          </a:p>
          <a:p>
            <a:pPr algn="just">
              <a:spcBef>
                <a:spcPts val="1200"/>
              </a:spcBef>
            </a:pPr>
            <a:r>
              <a:rPr lang="pl-PL" sz="2000" dirty="0">
                <a:solidFill>
                  <a:srgbClr val="5514AC"/>
                </a:solidFill>
              </a:rPr>
              <a:t>W ramach tego zadania zostanie powołana </a:t>
            </a:r>
            <a:r>
              <a:rPr lang="pl-PL" sz="2000" u="sng" dirty="0">
                <a:solidFill>
                  <a:srgbClr val="5514AC"/>
                </a:solidFill>
              </a:rPr>
              <a:t>Grupa Sterująca - zespół koordynujący i monitorujący</a:t>
            </a:r>
            <a:r>
              <a:rPr lang="pl-PL" sz="2000" dirty="0">
                <a:solidFill>
                  <a:srgbClr val="5514AC"/>
                </a:solidFill>
              </a:rPr>
              <a:t>. Do zadań zespołu będzie należeć m.in. koordynacja realizacji projektu; monitorowanie uzyskiwania założonych cząstkowych i końcowych celów i rezultatów projektu w poszczególnych uczelniach i w całości; merytoryczne opiniowanie sprawozdań cząstkowych i końcowych z realizacji projektu pozakonkursowego. </a:t>
            </a:r>
            <a:r>
              <a:rPr lang="pl-PL" sz="2000" u="sng" dirty="0">
                <a:solidFill>
                  <a:srgbClr val="5514AC"/>
                </a:solidFill>
              </a:rPr>
              <a:t>W oparciu o wnioski wynikające z monitorowania przebiegu praktyk pilotażowych, Grupa na bieżąco opracowywać będzie rekomendacje do programów realizacji praktyk.</a:t>
            </a:r>
            <a:r>
              <a:rPr lang="pl-PL" sz="2000" dirty="0">
                <a:solidFill>
                  <a:srgbClr val="5514AC"/>
                </a:solidFill>
              </a:rPr>
              <a:t> Do zadań Grupy będzie należało także przygotowanie raportu podsumowującego przebieg realizacji całego projektu.</a:t>
            </a:r>
          </a:p>
          <a:p>
            <a:pPr algn="just"/>
            <a:r>
              <a:rPr lang="pl-PL" sz="2000" dirty="0">
                <a:solidFill>
                  <a:srgbClr val="5514AC"/>
                </a:solidFill>
              </a:rPr>
              <a:t>Uzupełnieniem działań Grupy Sterującej będzie dokonanie </a:t>
            </a:r>
            <a:r>
              <a:rPr lang="pl-PL" sz="2000" dirty="0">
                <a:solidFill>
                  <a:srgbClr val="C00000"/>
                </a:solidFill>
              </a:rPr>
              <a:t>audytu realizacji </a:t>
            </a:r>
            <a:r>
              <a:rPr lang="pl-PL" sz="2000" dirty="0" smtClean="0">
                <a:solidFill>
                  <a:srgbClr val="C00000"/>
                </a:solidFill>
              </a:rPr>
              <a:t>praktyk.</a:t>
            </a:r>
          </a:p>
          <a:p>
            <a:pPr algn="just">
              <a:spcBef>
                <a:spcPts val="600"/>
              </a:spcBef>
            </a:pPr>
            <a:r>
              <a:rPr lang="pl-PL" sz="2000" dirty="0">
                <a:solidFill>
                  <a:srgbClr val="5514AC"/>
                </a:solidFill>
              </a:rPr>
              <a:t>W ramach tego zadania planowane jest powołanie </a:t>
            </a:r>
            <a:r>
              <a:rPr lang="pl-PL" sz="2000" u="sng" dirty="0">
                <a:solidFill>
                  <a:srgbClr val="5514AC"/>
                </a:solidFill>
              </a:rPr>
              <a:t>Zespołu pilotażowego wdrażania systemu ECVET</a:t>
            </a:r>
            <a:r>
              <a:rPr lang="pl-PL" sz="2000" dirty="0">
                <a:solidFill>
                  <a:srgbClr val="5514AC"/>
                </a:solidFill>
              </a:rPr>
              <a:t>, który opracuje pilotażowy system implementacji </a:t>
            </a:r>
            <a:r>
              <a:rPr lang="pl-PL" sz="2000" i="1" dirty="0">
                <a:solidFill>
                  <a:srgbClr val="5514AC"/>
                </a:solidFill>
              </a:rPr>
              <a:t>Europejskiego systemu akumulowania i przenoszenia osiągnięć w kształceniu i szkoleniu zawodowym</a:t>
            </a:r>
            <a:r>
              <a:rPr lang="pl-PL" sz="2000" dirty="0">
                <a:solidFill>
                  <a:srgbClr val="5514AC"/>
                </a:solidFill>
              </a:rPr>
              <a:t> (ang. skrót ECVET</a:t>
            </a:r>
            <a:r>
              <a:rPr lang="pl-PL" sz="2000" dirty="0" smtClean="0">
                <a:solidFill>
                  <a:srgbClr val="5514AC"/>
                </a:solidFill>
              </a:rPr>
              <a:t>).</a:t>
            </a:r>
          </a:p>
          <a:p>
            <a:endParaRPr lang="pl-PL" sz="2000" b="1" u="sng" dirty="0" smtClean="0"/>
          </a:p>
          <a:p>
            <a:endParaRPr lang="pl-PL"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3862596"/>
          </a:xfrm>
          <a:prstGeom prst="rect">
            <a:avLst/>
          </a:prstGeom>
          <a:noFill/>
        </p:spPr>
        <p:txBody>
          <a:bodyPr wrap="square" rtlCol="0">
            <a:spAutoFit/>
          </a:bodyPr>
          <a:lstStyle/>
          <a:p>
            <a:pPr algn="just"/>
            <a:r>
              <a:rPr lang="pl-PL" sz="2000" b="1" u="sng" dirty="0" smtClean="0">
                <a:solidFill>
                  <a:srgbClr val="7030A0"/>
                </a:solidFill>
              </a:rPr>
              <a:t>Zadanie 5</a:t>
            </a:r>
            <a:r>
              <a:rPr lang="pl-PL" sz="2000" b="1" u="sng" dirty="0" smtClean="0">
                <a:solidFill>
                  <a:srgbClr val="7030A0"/>
                </a:solidFill>
              </a:rPr>
              <a:t>. (</a:t>
            </a:r>
            <a:r>
              <a:rPr lang="pl-PL" sz="2000" b="1" u="sng" dirty="0" err="1" smtClean="0">
                <a:solidFill>
                  <a:srgbClr val="7030A0"/>
                </a:solidFill>
              </a:rPr>
              <a:t>cd</a:t>
            </a:r>
            <a:r>
              <a:rPr lang="pl-PL" sz="2000" b="1" u="sng" dirty="0" smtClean="0">
                <a:solidFill>
                  <a:srgbClr val="7030A0"/>
                </a:solidFill>
              </a:rPr>
              <a:t>)</a:t>
            </a:r>
            <a:endParaRPr lang="pl-PL" sz="2000" dirty="0" smtClean="0">
              <a:solidFill>
                <a:srgbClr val="7030A0"/>
              </a:solidFill>
            </a:endParaRPr>
          </a:p>
          <a:p>
            <a:pPr algn="just">
              <a:spcBef>
                <a:spcPts val="600"/>
              </a:spcBef>
            </a:pPr>
            <a:r>
              <a:rPr lang="pl-PL" sz="2000" dirty="0" smtClean="0">
                <a:solidFill>
                  <a:srgbClr val="5514AC"/>
                </a:solidFill>
              </a:rPr>
              <a:t>Ponadto </a:t>
            </a:r>
            <a:r>
              <a:rPr lang="pl-PL" sz="2000" dirty="0">
                <a:solidFill>
                  <a:srgbClr val="5514AC"/>
                </a:solidFill>
              </a:rPr>
              <a:t>wśród działań wspierających realizację i wdrażanie systemu praktyk planowane jest </a:t>
            </a:r>
            <a:r>
              <a:rPr lang="pl-PL" sz="2000" dirty="0">
                <a:solidFill>
                  <a:srgbClr val="C00000"/>
                </a:solidFill>
              </a:rPr>
              <a:t>utworzenie platformy </a:t>
            </a:r>
            <a:r>
              <a:rPr lang="pl-PL" sz="2000" dirty="0" smtClean="0">
                <a:solidFill>
                  <a:srgbClr val="C00000"/>
                </a:solidFill>
              </a:rPr>
              <a:t>e-learningowej</a:t>
            </a:r>
            <a:r>
              <a:rPr lang="pl-PL" sz="2000" dirty="0" smtClean="0">
                <a:solidFill>
                  <a:srgbClr val="7030A0"/>
                </a:solidFill>
              </a:rPr>
              <a:t>.</a:t>
            </a:r>
          </a:p>
          <a:p>
            <a:pPr algn="just"/>
            <a:endParaRPr lang="pl-PL" sz="2000" dirty="0" smtClean="0">
              <a:solidFill>
                <a:srgbClr val="7030A0"/>
              </a:solidFill>
            </a:endParaRPr>
          </a:p>
          <a:p>
            <a:pPr algn="just"/>
            <a:r>
              <a:rPr lang="pl-PL" sz="2000" dirty="0" smtClean="0">
                <a:solidFill>
                  <a:srgbClr val="5514AC"/>
                </a:solidFill>
              </a:rPr>
              <a:t>W </a:t>
            </a:r>
            <a:r>
              <a:rPr lang="pl-PL" sz="2000" dirty="0">
                <a:solidFill>
                  <a:srgbClr val="5514AC"/>
                </a:solidFill>
              </a:rPr>
              <a:t>ramach doskonalenia kadry uczelni zawodowych przewidywana jest organizacja kilku </a:t>
            </a:r>
            <a:r>
              <a:rPr lang="pl-PL" sz="2000" u="sng" dirty="0">
                <a:solidFill>
                  <a:srgbClr val="5514AC"/>
                </a:solidFill>
              </a:rPr>
              <a:t>zagranicznych wyjazdów studyjnych do krajów członkowskich </a:t>
            </a:r>
            <a:r>
              <a:rPr lang="pl-PL" sz="2000" u="sng" dirty="0" err="1" smtClean="0">
                <a:solidFill>
                  <a:srgbClr val="5514AC"/>
                </a:solidFill>
              </a:rPr>
              <a:t>UE</a:t>
            </a:r>
            <a:r>
              <a:rPr lang="pl-PL" sz="2000" u="sng" dirty="0" smtClean="0">
                <a:solidFill>
                  <a:srgbClr val="5514AC"/>
                </a:solidFill>
              </a:rPr>
              <a:t>.</a:t>
            </a:r>
          </a:p>
          <a:p>
            <a:pPr algn="just"/>
            <a:endParaRPr lang="pl-PL" sz="2000" dirty="0" smtClean="0">
              <a:solidFill>
                <a:srgbClr val="5514AC"/>
              </a:solidFill>
            </a:endParaRPr>
          </a:p>
          <a:p>
            <a:pPr algn="just"/>
            <a:r>
              <a:rPr lang="pl-PL" sz="2000" dirty="0" smtClean="0">
                <a:solidFill>
                  <a:srgbClr val="5514AC"/>
                </a:solidFill>
              </a:rPr>
              <a:t>Jednym </a:t>
            </a:r>
            <a:r>
              <a:rPr lang="pl-PL" sz="2000" dirty="0">
                <a:solidFill>
                  <a:srgbClr val="5514AC"/>
                </a:solidFill>
              </a:rPr>
              <a:t>z istotnych założeń projektu pozakonkursowego jest również zachęcenie studentów i pracodawców do przygotowania </a:t>
            </a:r>
            <a:r>
              <a:rPr lang="pl-PL" sz="2000" u="sng" dirty="0">
                <a:solidFill>
                  <a:srgbClr val="5514AC"/>
                </a:solidFill>
              </a:rPr>
              <a:t>pracy dyplomowej o charakterze aplikacyjnym w oparciu o doświadczenia zdobyte w trakcie praktyk</a:t>
            </a:r>
            <a:r>
              <a:rPr lang="pl-PL" sz="2000" dirty="0">
                <a:solidFill>
                  <a:srgbClr val="5514AC"/>
                </a:solidFill>
              </a:rPr>
              <a:t>. W związku z tym przewiduje się w ramach tego zadania realizację tzw. dyplomów zamawianych </a:t>
            </a:r>
            <a:r>
              <a:rPr lang="pl-PL" sz="2000" u="sng" dirty="0">
                <a:solidFill>
                  <a:srgbClr val="5514AC"/>
                </a:solidFill>
              </a:rPr>
              <a:t>wśród 20 procent studentów odbywających praktyki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700808"/>
            <a:ext cx="8784976" cy="4108817"/>
          </a:xfrm>
          <a:prstGeom prst="rect">
            <a:avLst/>
          </a:prstGeom>
          <a:noFill/>
        </p:spPr>
        <p:txBody>
          <a:bodyPr wrap="square" rtlCol="0">
            <a:spAutoFit/>
          </a:bodyPr>
          <a:lstStyle/>
          <a:p>
            <a:r>
              <a:rPr lang="pl-PL" sz="2000" b="1" u="sng" dirty="0" smtClean="0"/>
              <a:t>Personel projektu</a:t>
            </a:r>
          </a:p>
          <a:p>
            <a:pPr marL="360363" indent="-269875" algn="just">
              <a:spcBef>
                <a:spcPts val="1800"/>
              </a:spcBef>
              <a:buFont typeface="Wingdings" pitchFamily="2" charset="2"/>
              <a:buChar char="§"/>
            </a:pPr>
            <a:r>
              <a:rPr lang="pl-PL" sz="2000" u="sng" dirty="0">
                <a:solidFill>
                  <a:srgbClr val="5514AC"/>
                </a:solidFill>
              </a:rPr>
              <a:t>d</a:t>
            </a:r>
            <a:r>
              <a:rPr lang="pl-PL" sz="2000" u="sng" dirty="0" smtClean="0">
                <a:solidFill>
                  <a:srgbClr val="5514AC"/>
                </a:solidFill>
              </a:rPr>
              <a:t>r Andrzej </a:t>
            </a:r>
            <a:r>
              <a:rPr lang="pl-PL" sz="2000" u="sng" dirty="0">
                <a:solidFill>
                  <a:srgbClr val="5514AC"/>
                </a:solidFill>
              </a:rPr>
              <a:t>Kurkiewicz </a:t>
            </a:r>
            <a:r>
              <a:rPr lang="pl-PL" sz="2000" dirty="0" smtClean="0">
                <a:solidFill>
                  <a:srgbClr val="5514AC"/>
                </a:solidFill>
              </a:rPr>
              <a:t>będzie koordynatorem projektu </a:t>
            </a:r>
            <a:r>
              <a:rPr lang="pl-PL" sz="1600" dirty="0" smtClean="0">
                <a:solidFill>
                  <a:srgbClr val="5514AC"/>
                </a:solidFill>
              </a:rPr>
              <a:t>(umowa o pracę – 0,1 etatu)</a:t>
            </a:r>
          </a:p>
          <a:p>
            <a:pPr marL="360363" indent="-269875" algn="just">
              <a:spcBef>
                <a:spcPts val="1200"/>
              </a:spcBef>
              <a:buFont typeface="Wingdings" pitchFamily="2" charset="2"/>
              <a:buChar char="§"/>
            </a:pPr>
            <a:r>
              <a:rPr lang="pl-PL" sz="2000" u="sng" dirty="0">
                <a:solidFill>
                  <a:srgbClr val="5514AC"/>
                </a:solidFill>
              </a:rPr>
              <a:t>Katarzyna Szulc</a:t>
            </a:r>
            <a:r>
              <a:rPr lang="pl-PL" sz="2000" dirty="0">
                <a:solidFill>
                  <a:srgbClr val="5514AC"/>
                </a:solidFill>
              </a:rPr>
              <a:t> </a:t>
            </a:r>
            <a:r>
              <a:rPr lang="pl-PL" sz="2000" dirty="0" smtClean="0">
                <a:solidFill>
                  <a:srgbClr val="5514AC"/>
                </a:solidFill>
              </a:rPr>
              <a:t> będzie kierownikiem  projektu – </a:t>
            </a:r>
            <a:r>
              <a:rPr lang="pl-PL" sz="2000" dirty="0">
                <a:solidFill>
                  <a:srgbClr val="5514AC"/>
                </a:solidFill>
              </a:rPr>
              <a:t>będzie bezpośrednio nadzorować przebieg merytoryczny i finansowy </a:t>
            </a:r>
            <a:r>
              <a:rPr lang="pl-PL" sz="2000" dirty="0" smtClean="0">
                <a:solidFill>
                  <a:srgbClr val="5514AC"/>
                </a:solidFill>
              </a:rPr>
              <a:t>projektu . Będzie na bieżąco współpracować z Grupą Sterującą (</a:t>
            </a:r>
            <a:r>
              <a:rPr lang="pl-PL" sz="1600" dirty="0" smtClean="0">
                <a:solidFill>
                  <a:srgbClr val="5514AC"/>
                </a:solidFill>
              </a:rPr>
              <a:t>umowa o racę – 0,5 etatu)</a:t>
            </a:r>
          </a:p>
          <a:p>
            <a:pPr marL="360363" indent="-269875" algn="just">
              <a:spcBef>
                <a:spcPts val="1200"/>
              </a:spcBef>
              <a:buFont typeface="Wingdings" pitchFamily="2" charset="2"/>
              <a:buChar char="§"/>
            </a:pPr>
            <a:r>
              <a:rPr lang="pl-PL" sz="2000" u="sng" dirty="0" smtClean="0">
                <a:solidFill>
                  <a:srgbClr val="5514AC"/>
                </a:solidFill>
              </a:rPr>
              <a:t>Paulina </a:t>
            </a:r>
            <a:r>
              <a:rPr lang="pl-PL" sz="2000" u="sng" dirty="0" err="1">
                <a:solidFill>
                  <a:srgbClr val="5514AC"/>
                </a:solidFill>
              </a:rPr>
              <a:t>Namiota</a:t>
            </a:r>
            <a:r>
              <a:rPr lang="pl-PL" sz="2000" dirty="0">
                <a:solidFill>
                  <a:srgbClr val="5514AC"/>
                </a:solidFill>
              </a:rPr>
              <a:t> </a:t>
            </a:r>
            <a:r>
              <a:rPr lang="pl-PL" sz="2000" dirty="0" smtClean="0">
                <a:solidFill>
                  <a:srgbClr val="5514AC"/>
                </a:solidFill>
              </a:rPr>
              <a:t> (specjalista ds. rozliczeń finansowych) będzie </a:t>
            </a:r>
            <a:r>
              <a:rPr lang="pl-PL" sz="2000" dirty="0">
                <a:solidFill>
                  <a:srgbClr val="5514AC"/>
                </a:solidFill>
              </a:rPr>
              <a:t>odpowiedzialna za realizację </a:t>
            </a:r>
            <a:r>
              <a:rPr lang="pl-PL" sz="2000" dirty="0" smtClean="0">
                <a:solidFill>
                  <a:srgbClr val="5514AC"/>
                </a:solidFill>
              </a:rPr>
              <a:t> </a:t>
            </a:r>
            <a:r>
              <a:rPr lang="pl-PL" sz="2000" dirty="0">
                <a:solidFill>
                  <a:srgbClr val="5514AC"/>
                </a:solidFill>
              </a:rPr>
              <a:t>części </a:t>
            </a:r>
            <a:r>
              <a:rPr lang="pl-PL" sz="2000" dirty="0" smtClean="0">
                <a:solidFill>
                  <a:srgbClr val="5514AC"/>
                </a:solidFill>
              </a:rPr>
              <a:t>finansowej projektu, </a:t>
            </a:r>
            <a:r>
              <a:rPr lang="pl-PL" sz="2000" dirty="0">
                <a:solidFill>
                  <a:srgbClr val="5514AC"/>
                </a:solidFill>
              </a:rPr>
              <a:t>tzn. kontrolę realizacji </a:t>
            </a:r>
            <a:r>
              <a:rPr lang="pl-PL" sz="2000" dirty="0" smtClean="0">
                <a:solidFill>
                  <a:srgbClr val="5514AC"/>
                </a:solidFill>
              </a:rPr>
              <a:t>budżetu </a:t>
            </a:r>
            <a:r>
              <a:rPr lang="pl-PL" sz="1600" dirty="0" smtClean="0">
                <a:solidFill>
                  <a:srgbClr val="5514AC"/>
                </a:solidFill>
              </a:rPr>
              <a:t>(umowa o pracę – 0,4 etatu)</a:t>
            </a:r>
          </a:p>
          <a:p>
            <a:pPr marL="360363" indent="-269875" algn="just">
              <a:spcBef>
                <a:spcPts val="1200"/>
              </a:spcBef>
              <a:buFont typeface="Wingdings" pitchFamily="2" charset="2"/>
              <a:buChar char="§"/>
            </a:pPr>
            <a:r>
              <a:rPr lang="pl-PL" sz="2000" u="sng" dirty="0" smtClean="0">
                <a:solidFill>
                  <a:srgbClr val="5514AC"/>
                </a:solidFill>
              </a:rPr>
              <a:t>Katarzyna </a:t>
            </a:r>
            <a:r>
              <a:rPr lang="pl-PL" sz="2000" u="sng" dirty="0" err="1">
                <a:solidFill>
                  <a:srgbClr val="5514AC"/>
                </a:solidFill>
              </a:rPr>
              <a:t>Heith</a:t>
            </a:r>
            <a:r>
              <a:rPr lang="pl-PL" sz="2000" dirty="0">
                <a:solidFill>
                  <a:srgbClr val="5514AC"/>
                </a:solidFill>
              </a:rPr>
              <a:t> </a:t>
            </a:r>
            <a:r>
              <a:rPr lang="pl-PL" sz="2000" dirty="0" smtClean="0">
                <a:solidFill>
                  <a:srgbClr val="5514AC"/>
                </a:solidFill>
              </a:rPr>
              <a:t>(specjalista ds. monitoringu i sprawozdawczości) będzie </a:t>
            </a:r>
            <a:r>
              <a:rPr lang="pl-PL" sz="2000" dirty="0">
                <a:solidFill>
                  <a:srgbClr val="5514AC"/>
                </a:solidFill>
              </a:rPr>
              <a:t>odpowiedzialna za bieżące kontakty z potencjalnymi oferentami oraz z uczelniami realizującymi oferty na zlecenie </a:t>
            </a:r>
            <a:r>
              <a:rPr lang="pl-PL" sz="2000" dirty="0" smtClean="0">
                <a:solidFill>
                  <a:srgbClr val="5514AC"/>
                </a:solidFill>
              </a:rPr>
              <a:t>MNiSW </a:t>
            </a:r>
            <a:r>
              <a:rPr lang="pl-PL" sz="1600" dirty="0" smtClean="0">
                <a:solidFill>
                  <a:srgbClr val="5514AC"/>
                </a:solidFill>
              </a:rPr>
              <a:t>(umowa o pracę – 1,0 etat)</a:t>
            </a:r>
            <a:endParaRPr lang="pl-PL" sz="1600" dirty="0">
              <a:solidFill>
                <a:srgbClr val="5514A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0" y="1484784"/>
            <a:ext cx="9144000" cy="6009337"/>
          </a:xfrm>
          <a:prstGeom prst="rect">
            <a:avLst/>
          </a:prstGeom>
          <a:noFill/>
        </p:spPr>
        <p:txBody>
          <a:bodyPr wrap="square" rtlCol="0">
            <a:spAutoFit/>
          </a:bodyPr>
          <a:lstStyle/>
          <a:p>
            <a:r>
              <a:rPr lang="pl-PL" sz="2000" b="1" u="sng" dirty="0" smtClean="0"/>
              <a:t>Szkic  </a:t>
            </a:r>
            <a:r>
              <a:rPr lang="pl-PL" sz="2000" b="1" u="sng" dirty="0" err="1" smtClean="0"/>
              <a:t>harmonoramu</a:t>
            </a:r>
            <a:r>
              <a:rPr lang="pl-PL" sz="2000" b="1" u="sng" dirty="0" smtClean="0"/>
              <a:t>  realizacji  projektu:</a:t>
            </a:r>
          </a:p>
          <a:p>
            <a:pPr marL="450850" indent="-269875">
              <a:spcBef>
                <a:spcPts val="1200"/>
              </a:spcBef>
              <a:buFont typeface="Wingdings" pitchFamily="2" charset="2"/>
              <a:buChar char="§"/>
            </a:pPr>
            <a:r>
              <a:rPr lang="pl-PL" sz="2000" b="1" dirty="0" smtClean="0"/>
              <a:t>Etap  wstępny  </a:t>
            </a:r>
            <a:r>
              <a:rPr lang="pl-PL" dirty="0" smtClean="0"/>
              <a:t>(</a:t>
            </a:r>
            <a:r>
              <a:rPr lang="pl-PL" dirty="0" err="1" smtClean="0"/>
              <a:t>sem</a:t>
            </a:r>
            <a:r>
              <a:rPr lang="pl-PL" dirty="0" smtClean="0"/>
              <a:t>. zim. 2015/16 ;  01.10.15 ÷ 28.02.16):</a:t>
            </a:r>
          </a:p>
          <a:p>
            <a:pPr marL="720725" lvl="1" indent="-179388">
              <a:spcBef>
                <a:spcPts val="300"/>
              </a:spcBef>
              <a:buFont typeface="Calibri" pitchFamily="34" charset="0"/>
              <a:buChar char="–"/>
            </a:pPr>
            <a:r>
              <a:rPr lang="pl-PL" dirty="0" smtClean="0"/>
              <a:t>powoływanie zespołów zaplonowanych w projekcie</a:t>
            </a:r>
          </a:p>
          <a:p>
            <a:pPr marL="720725" lvl="1" indent="-179388">
              <a:buFont typeface="Calibri" pitchFamily="34" charset="0"/>
              <a:buChar char="–"/>
            </a:pPr>
            <a:r>
              <a:rPr lang="pl-PL" dirty="0" smtClean="0"/>
              <a:t>opracowanie jednolitego systemu praktyk zawodowych</a:t>
            </a:r>
          </a:p>
          <a:p>
            <a:pPr marL="720725" lvl="1" indent="-179388">
              <a:buFont typeface="Calibri" pitchFamily="34" charset="0"/>
              <a:buChar char="–"/>
            </a:pPr>
            <a:r>
              <a:rPr lang="pl-PL" dirty="0"/>
              <a:t>n</a:t>
            </a:r>
            <a:r>
              <a:rPr lang="pl-PL" dirty="0" smtClean="0"/>
              <a:t>abór ofert od uczelni, </a:t>
            </a:r>
            <a:r>
              <a:rPr lang="pl-PL" dirty="0"/>
              <a:t> </a:t>
            </a:r>
            <a:r>
              <a:rPr lang="pl-PL" dirty="0" smtClean="0"/>
              <a:t>ich weryfikacja, podpisanie umów z uczelniami</a:t>
            </a:r>
          </a:p>
          <a:p>
            <a:pPr marL="450850" indent="-269875">
              <a:spcBef>
                <a:spcPts val="1200"/>
              </a:spcBef>
              <a:buFont typeface="Wingdings" pitchFamily="2" charset="2"/>
              <a:buChar char="§"/>
            </a:pPr>
            <a:r>
              <a:rPr lang="pl-PL" sz="2000" b="1" dirty="0" smtClean="0"/>
              <a:t>Etap zasadniczy  </a:t>
            </a:r>
            <a:r>
              <a:rPr lang="pl-PL" dirty="0" smtClean="0"/>
              <a:t>(od  </a:t>
            </a:r>
            <a:r>
              <a:rPr lang="pl-PL" dirty="0" err="1" smtClean="0"/>
              <a:t>sem</a:t>
            </a:r>
            <a:r>
              <a:rPr lang="pl-PL" dirty="0" smtClean="0"/>
              <a:t>. </a:t>
            </a:r>
            <a:r>
              <a:rPr lang="pl-PL" dirty="0" err="1" smtClean="0"/>
              <a:t>let</a:t>
            </a:r>
            <a:r>
              <a:rPr lang="pl-PL" dirty="0" smtClean="0"/>
              <a:t>. 2015/16 do </a:t>
            </a:r>
            <a:r>
              <a:rPr lang="pl-PL" dirty="0" err="1" smtClean="0"/>
              <a:t>sem</a:t>
            </a:r>
            <a:r>
              <a:rPr lang="pl-PL" dirty="0" smtClean="0"/>
              <a:t>. zim. 2017/18; od 01.03. 16 ÷ 28.02.18):</a:t>
            </a:r>
          </a:p>
          <a:p>
            <a:pPr marL="720725" lvl="1" indent="-179388">
              <a:buFont typeface="Calibri" pitchFamily="34" charset="0"/>
              <a:buChar char="–"/>
            </a:pPr>
            <a:r>
              <a:rPr lang="pl-PL" dirty="0"/>
              <a:t>r</a:t>
            </a:r>
            <a:r>
              <a:rPr lang="pl-PL" dirty="0" smtClean="0"/>
              <a:t>ealizacja  wszystkich zadań głównych i wspomagających przewidzianych w projekcie prowadzenia praktyk pilotażowych</a:t>
            </a:r>
          </a:p>
          <a:p>
            <a:pPr marL="450850" indent="-269875">
              <a:spcBef>
                <a:spcPts val="1200"/>
              </a:spcBef>
              <a:buFont typeface="Wingdings" pitchFamily="2" charset="2"/>
              <a:buChar char="§"/>
            </a:pPr>
            <a:r>
              <a:rPr lang="pl-PL" sz="2000" b="1" dirty="0" smtClean="0"/>
              <a:t>Etap końcowy  </a:t>
            </a:r>
            <a:r>
              <a:rPr lang="pl-PL" dirty="0" smtClean="0"/>
              <a:t>(</a:t>
            </a:r>
            <a:r>
              <a:rPr lang="pl-PL" dirty="0" err="1" smtClean="0"/>
              <a:t>sem</a:t>
            </a:r>
            <a:r>
              <a:rPr lang="pl-PL" dirty="0" smtClean="0"/>
              <a:t>. </a:t>
            </a:r>
            <a:r>
              <a:rPr lang="pl-PL" dirty="0" err="1" smtClean="0"/>
              <a:t>let</a:t>
            </a:r>
            <a:r>
              <a:rPr lang="pl-PL" dirty="0" smtClean="0"/>
              <a:t>. 2017/18;  od 01.03.18 ÷ 30.09.18)</a:t>
            </a:r>
          </a:p>
          <a:p>
            <a:pPr marL="720725" indent="-179388">
              <a:buFont typeface="Calibri" pitchFamily="34" charset="0"/>
              <a:buChar char="–"/>
            </a:pPr>
            <a:r>
              <a:rPr lang="pl-PL" dirty="0"/>
              <a:t>s</a:t>
            </a:r>
            <a:r>
              <a:rPr lang="pl-PL" dirty="0" smtClean="0"/>
              <a:t>prawozdawanie projektu</a:t>
            </a:r>
          </a:p>
          <a:p>
            <a:pPr marL="720725" indent="-179388">
              <a:buFont typeface="Calibri" pitchFamily="34" charset="0"/>
              <a:buChar char="–"/>
            </a:pPr>
            <a:r>
              <a:rPr lang="pl-PL" dirty="0" smtClean="0"/>
              <a:t>opracowanie  finalnej dokumentacji opisującej system praktyk zawodowych dla wyższych szkół zawodowych</a:t>
            </a:r>
          </a:p>
          <a:p>
            <a:pPr marL="720725" indent="-179388">
              <a:buFont typeface="Calibri" pitchFamily="34" charset="0"/>
              <a:buChar char="–"/>
            </a:pPr>
            <a:r>
              <a:rPr lang="pl-PL" dirty="0"/>
              <a:t>o</a:t>
            </a:r>
            <a:r>
              <a:rPr lang="pl-PL" dirty="0" smtClean="0"/>
              <a:t>cena rezultatów uzyskanych w wyniku realizacji projektu i porównanie </a:t>
            </a:r>
            <a:r>
              <a:rPr lang="pl-PL" dirty="0" err="1" smtClean="0"/>
              <a:t>ic</a:t>
            </a:r>
            <a:r>
              <a:rPr lang="pl-PL" dirty="0" smtClean="0"/>
              <a:t> z rezultatami spodziewanymi</a:t>
            </a:r>
          </a:p>
          <a:p>
            <a:pPr marL="720725" indent="-179388">
              <a:buFont typeface="Calibri" pitchFamily="34" charset="0"/>
              <a:buChar char="–"/>
            </a:pPr>
            <a:r>
              <a:rPr lang="pl-PL" dirty="0" smtClean="0"/>
              <a:t>opracowanie  „historii dobrych przypadków”</a:t>
            </a:r>
          </a:p>
          <a:p>
            <a:pPr marL="720725" indent="-179388">
              <a:buFont typeface="Calibri" pitchFamily="34" charset="0"/>
              <a:buChar char="–"/>
            </a:pPr>
            <a:r>
              <a:rPr lang="pl-PL" dirty="0" smtClean="0"/>
              <a:t>upowszechnianie rezultatów projektu (konferencja zamykająca)</a:t>
            </a:r>
          </a:p>
          <a:p>
            <a:pPr marL="720725" indent="-179388">
              <a:buFont typeface="Calibri" pitchFamily="34" charset="0"/>
              <a:buChar char="–"/>
            </a:pPr>
            <a:endParaRPr lang="pl-PL" dirty="0" smtClean="0"/>
          </a:p>
          <a:p>
            <a:pPr marL="720725" indent="-179388">
              <a:buFont typeface="Calibri" pitchFamily="34" charset="0"/>
              <a:buChar char="–"/>
            </a:pPr>
            <a:endParaRPr lang="pl-PL" sz="2000" dirty="0" smtClean="0"/>
          </a:p>
          <a:p>
            <a:pPr marL="720725" lvl="1" indent="-179388">
              <a:buFont typeface="Calibri" pitchFamily="34" charset="0"/>
              <a:buChar char="–"/>
            </a:pP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916832"/>
            <a:ext cx="8784976" cy="3908762"/>
          </a:xfrm>
          <a:prstGeom prst="rect">
            <a:avLst/>
          </a:prstGeom>
          <a:noFill/>
        </p:spPr>
        <p:txBody>
          <a:bodyPr wrap="square" rtlCol="0">
            <a:spAutoFit/>
          </a:bodyPr>
          <a:lstStyle/>
          <a:p>
            <a:r>
              <a:rPr lang="pl-PL" sz="2000" b="1" u="sng" dirty="0" smtClean="0"/>
              <a:t>Zespoły  powoływane  w  projekcie:</a:t>
            </a:r>
          </a:p>
          <a:p>
            <a:pPr marL="87313" indent="276225">
              <a:spcBef>
                <a:spcPts val="1200"/>
              </a:spcBef>
              <a:buFont typeface="Wingdings" pitchFamily="2" charset="2"/>
              <a:buChar char="§"/>
            </a:pPr>
            <a:r>
              <a:rPr lang="pl-PL" sz="2000" dirty="0" smtClean="0"/>
              <a:t>zespół  przygotowujący  jednolity  system  prowadzenia  praktyk  zawodowych         </a:t>
            </a:r>
          </a:p>
          <a:p>
            <a:pPr marL="87313" indent="276225"/>
            <a:r>
              <a:rPr lang="pl-PL" sz="1600" dirty="0" smtClean="0"/>
              <a:t>(składając się  z 15 ekspertów)</a:t>
            </a:r>
          </a:p>
          <a:p>
            <a:pPr marL="87313" indent="276225" algn="just">
              <a:spcBef>
                <a:spcPts val="1200"/>
              </a:spcBef>
              <a:buFont typeface="Wingdings" pitchFamily="2" charset="2"/>
              <a:buChar char="§"/>
            </a:pPr>
            <a:r>
              <a:rPr lang="pl-PL" sz="2000" dirty="0" smtClean="0"/>
              <a:t>Zespół  Weryfikujący  </a:t>
            </a:r>
            <a:r>
              <a:rPr lang="pl-PL" sz="1600" dirty="0" smtClean="0"/>
              <a:t>(weryfikacja </a:t>
            </a:r>
            <a:r>
              <a:rPr lang="pl-PL" sz="1600" u="sng" dirty="0" smtClean="0"/>
              <a:t>uczelnianych ofert </a:t>
            </a:r>
            <a:r>
              <a:rPr lang="pl-PL" sz="1600" dirty="0" smtClean="0"/>
              <a:t>zawierających opis sposobu zastoso-  </a:t>
            </a:r>
          </a:p>
          <a:p>
            <a:pPr marL="87313" indent="276225" algn="just"/>
            <a:r>
              <a:rPr lang="pl-PL" sz="1600" dirty="0" smtClean="0"/>
              <a:t>wania  jednolitego systemu  praktyk  w  uczelni oraz  planowaną liczbę praktykantów i  ze     </a:t>
            </a:r>
          </a:p>
          <a:p>
            <a:pPr marL="87313" indent="276225" algn="just"/>
            <a:r>
              <a:rPr lang="pl-PL" sz="1600" dirty="0" smtClean="0"/>
              <a:t>wskazaniem na jakie kierunki kształcenia) </a:t>
            </a:r>
          </a:p>
          <a:p>
            <a:pPr marL="87313" indent="276225">
              <a:spcBef>
                <a:spcPts val="1200"/>
              </a:spcBef>
              <a:buFont typeface="Wingdings" pitchFamily="2" charset="2"/>
              <a:buChar char="§"/>
            </a:pPr>
            <a:r>
              <a:rPr lang="pl-PL" sz="2000" dirty="0" smtClean="0"/>
              <a:t>Grupa Sterująca</a:t>
            </a:r>
            <a:r>
              <a:rPr lang="pl-PL" sz="1600" dirty="0" smtClean="0"/>
              <a:t> (koordynacja,  monitorowanie)</a:t>
            </a:r>
          </a:p>
          <a:p>
            <a:pPr marL="87313" indent="276225">
              <a:spcBef>
                <a:spcPts val="1200"/>
              </a:spcBef>
              <a:buFont typeface="Wingdings" pitchFamily="2" charset="2"/>
              <a:buChar char="§"/>
            </a:pPr>
            <a:r>
              <a:rPr lang="pl-PL" sz="2000" dirty="0" smtClean="0"/>
              <a:t>grupa audytorów  </a:t>
            </a:r>
            <a:r>
              <a:rPr lang="pl-PL" sz="1600" dirty="0" smtClean="0"/>
              <a:t>(przygotowująca  materiał dla  Grupy Sterującej)</a:t>
            </a:r>
            <a:endParaRPr lang="pl-PL" sz="2000" dirty="0" smtClean="0"/>
          </a:p>
          <a:p>
            <a:pPr marL="87313" indent="276225">
              <a:spcBef>
                <a:spcPts val="1200"/>
              </a:spcBef>
              <a:buFont typeface="Wingdings" pitchFamily="2" charset="2"/>
              <a:buChar char="§"/>
            </a:pPr>
            <a:r>
              <a:rPr lang="pl-PL" sz="2000" dirty="0" smtClean="0"/>
              <a:t>zespół  prowadzący  pilotaż  wdrażania  systemu  ECVET </a:t>
            </a:r>
          </a:p>
          <a:p>
            <a:pPr marL="87313" indent="276225">
              <a:spcBef>
                <a:spcPts val="1200"/>
              </a:spcBef>
              <a:buFont typeface="Wingdings" pitchFamily="2" charset="2"/>
              <a:buChar char="§"/>
            </a:pPr>
            <a:r>
              <a:rPr lang="pl-PL" sz="2000" dirty="0" smtClean="0"/>
              <a:t>zespół  opracowujący i wdrażający  platformę </a:t>
            </a:r>
            <a:r>
              <a:rPr lang="pl-PL" sz="2000" dirty="0" err="1" smtClean="0"/>
              <a:t>e-learningową</a:t>
            </a:r>
            <a:endParaRPr lang="pl-PL"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964488" cy="4801314"/>
          </a:xfrm>
          <a:prstGeom prst="rect">
            <a:avLst/>
          </a:prstGeom>
          <a:noFill/>
        </p:spPr>
        <p:txBody>
          <a:bodyPr wrap="square" rtlCol="0">
            <a:spAutoFit/>
          </a:bodyPr>
          <a:lstStyle/>
          <a:p>
            <a:r>
              <a:rPr lang="pl-PL" sz="2000" b="1" u="sng" dirty="0" smtClean="0"/>
              <a:t>Zasady  finansowania  projektu</a:t>
            </a:r>
          </a:p>
          <a:p>
            <a:pPr>
              <a:spcBef>
                <a:spcPts val="1200"/>
              </a:spcBef>
              <a:tabLst>
                <a:tab pos="4572000" algn="l"/>
              </a:tabLst>
            </a:pPr>
            <a:r>
              <a:rPr lang="pl-PL" sz="2000" b="1" dirty="0" smtClean="0"/>
              <a:t>Ogółem: </a:t>
            </a:r>
            <a:r>
              <a:rPr lang="pl-PL" b="1" dirty="0" smtClean="0"/>
              <a:t>	                </a:t>
            </a:r>
            <a:r>
              <a:rPr lang="pl-PL" sz="2000" b="1" dirty="0" smtClean="0"/>
              <a:t>                           135 937 750,00 zł</a:t>
            </a:r>
            <a:r>
              <a:rPr lang="pl-PL" sz="2000" dirty="0" smtClean="0"/>
              <a:t> </a:t>
            </a:r>
            <a:endParaRPr lang="pl-PL" sz="2000" b="1" dirty="0" smtClean="0"/>
          </a:p>
          <a:p>
            <a:pPr>
              <a:spcBef>
                <a:spcPts val="1200"/>
              </a:spcBef>
              <a:tabLst>
                <a:tab pos="6992938" algn="l"/>
              </a:tabLst>
            </a:pPr>
            <a:r>
              <a:rPr lang="pl-PL" b="1" dirty="0" smtClean="0"/>
              <a:t>5.1.1 Koszty bezpośrednie</a:t>
            </a:r>
            <a:r>
              <a:rPr lang="pl-PL" dirty="0" smtClean="0"/>
              <a:t> </a:t>
            </a:r>
            <a:r>
              <a:rPr lang="pl-PL" sz="2000" dirty="0" smtClean="0"/>
              <a:t>	 </a:t>
            </a:r>
            <a:r>
              <a:rPr lang="pl-PL" b="1" dirty="0" smtClean="0"/>
              <a:t> 131 446 430,00 zł</a:t>
            </a:r>
            <a:r>
              <a:rPr lang="pl-PL" dirty="0" smtClean="0"/>
              <a:t> </a:t>
            </a:r>
          </a:p>
          <a:p>
            <a:pPr>
              <a:spcBef>
                <a:spcPts val="600"/>
              </a:spcBef>
              <a:tabLst>
                <a:tab pos="7083425" algn="l"/>
              </a:tabLst>
            </a:pPr>
            <a:r>
              <a:rPr lang="pl-PL" sz="1600" b="1" dirty="0" smtClean="0"/>
              <a:t>Zadanie 1</a:t>
            </a:r>
            <a:r>
              <a:rPr lang="pl-PL" sz="1600" dirty="0" smtClean="0"/>
              <a:t>.  Opracowanie programu praktyk w PWSZ. 	         1 364 000,00 zł</a:t>
            </a:r>
          </a:p>
          <a:p>
            <a:pPr>
              <a:spcBef>
                <a:spcPts val="600"/>
              </a:spcBef>
              <a:tabLst>
                <a:tab pos="7173913" algn="l"/>
              </a:tabLst>
            </a:pPr>
            <a:r>
              <a:rPr lang="pl-PL" sz="1600" b="1" dirty="0" smtClean="0"/>
              <a:t>Zadanie 2</a:t>
            </a:r>
            <a:r>
              <a:rPr lang="pl-PL" sz="1600" dirty="0" smtClean="0"/>
              <a:t>. Przygotowanie procedury naboru, ocena i wybór kwalifikujących się ofert 	</a:t>
            </a:r>
          </a:p>
          <a:p>
            <a:pPr>
              <a:tabLst>
                <a:tab pos="7264400" algn="l"/>
              </a:tabLst>
            </a:pPr>
            <a:r>
              <a:rPr lang="pl-PL" sz="1600" dirty="0" smtClean="0"/>
              <a:t>                    uczelni. 	           20 000,00 zł </a:t>
            </a:r>
          </a:p>
          <a:p>
            <a:pPr>
              <a:spcBef>
                <a:spcPts val="600"/>
              </a:spcBef>
              <a:tabLst>
                <a:tab pos="7173913" algn="l"/>
              </a:tabLst>
            </a:pPr>
            <a:r>
              <a:rPr lang="pl-PL" sz="1600" b="1" dirty="0" smtClean="0"/>
              <a:t>Zadanie 3</a:t>
            </a:r>
            <a:r>
              <a:rPr lang="pl-PL" sz="1600" dirty="0" smtClean="0"/>
              <a:t>. Realizacja praktyk zawodowych. 	   109 438 166,00 zł </a:t>
            </a:r>
          </a:p>
          <a:p>
            <a:pPr>
              <a:spcBef>
                <a:spcPts val="600"/>
              </a:spcBef>
              <a:tabLst>
                <a:tab pos="7264400" algn="l"/>
              </a:tabLst>
            </a:pPr>
            <a:r>
              <a:rPr lang="pl-PL" sz="1600" b="1" dirty="0" smtClean="0"/>
              <a:t>Zadanie 4</a:t>
            </a:r>
            <a:r>
              <a:rPr lang="pl-PL" sz="1600" dirty="0" smtClean="0"/>
              <a:t>. Pilotaż praktyk zagranicznych. 	   13 000 000,00 zł </a:t>
            </a:r>
          </a:p>
          <a:p>
            <a:pPr>
              <a:spcBef>
                <a:spcPts val="600"/>
              </a:spcBef>
              <a:tabLst>
                <a:tab pos="7264400" algn="l"/>
              </a:tabLst>
            </a:pPr>
            <a:r>
              <a:rPr lang="pl-PL" sz="1600" b="1" dirty="0" smtClean="0"/>
              <a:t>Zadanie 5</a:t>
            </a:r>
            <a:r>
              <a:rPr lang="pl-PL" sz="1600" dirty="0" smtClean="0"/>
              <a:t>. Działania wspomagające realizację i wdrażanie systemu praktyk. 	     7 624 264,00 zł </a:t>
            </a:r>
          </a:p>
          <a:p>
            <a:pPr>
              <a:spcBef>
                <a:spcPts val="1200"/>
              </a:spcBef>
              <a:tabLst>
                <a:tab pos="7264400" algn="l"/>
              </a:tabLst>
            </a:pPr>
            <a:r>
              <a:rPr lang="pl-PL" b="1" dirty="0" smtClean="0"/>
              <a:t>5.1.2 Koszty pośrednie (ryczałt)</a:t>
            </a:r>
            <a:r>
              <a:rPr lang="pl-PL" dirty="0" smtClean="0"/>
              <a:t> 	  </a:t>
            </a:r>
            <a:r>
              <a:rPr lang="pl-PL" b="1" dirty="0" smtClean="0"/>
              <a:t>4 491 320,00 zł</a:t>
            </a:r>
          </a:p>
          <a:p>
            <a:pPr>
              <a:spcBef>
                <a:spcPts val="1200"/>
              </a:spcBef>
              <a:tabLst>
                <a:tab pos="7264400" algn="l"/>
              </a:tabLst>
            </a:pPr>
            <a:r>
              <a:rPr lang="pl-PL" b="1" dirty="0" smtClean="0"/>
              <a:t>5.4 Personel projektu w kosztach ogółem</a:t>
            </a:r>
            <a:r>
              <a:rPr lang="pl-PL" dirty="0" smtClean="0"/>
              <a:t>  	  </a:t>
            </a:r>
            <a:r>
              <a:rPr lang="pl-PL" b="1" dirty="0" smtClean="0"/>
              <a:t>3 222 000,00 zł</a:t>
            </a:r>
          </a:p>
          <a:p>
            <a:pPr>
              <a:spcBef>
                <a:spcPts val="1200"/>
              </a:spcBef>
              <a:tabLst>
                <a:tab pos="7264400" algn="l"/>
              </a:tabLst>
            </a:pPr>
            <a:r>
              <a:rPr lang="pl-PL" b="1" dirty="0" smtClean="0"/>
              <a:t>5.6 Środki trwałe w kosztach ogółem</a:t>
            </a:r>
            <a:r>
              <a:rPr lang="pl-PL" dirty="0" smtClean="0"/>
              <a:t> 	       </a:t>
            </a:r>
            <a:r>
              <a:rPr lang="pl-PL" b="1" dirty="0" smtClean="0"/>
              <a:t>90 000,00 zł</a:t>
            </a:r>
            <a:r>
              <a:rPr lang="pl-PL" dirty="0" smtClean="0"/>
              <a:t>  </a:t>
            </a:r>
            <a:endParaRPr lang="pl-PL" b="1" u="sng" dirty="0" smtClean="0"/>
          </a:p>
          <a:p>
            <a:pPr>
              <a:spcBef>
                <a:spcPts val="600"/>
              </a:spcBef>
              <a:tabLst>
                <a:tab pos="7264400" algn="l"/>
              </a:tabLst>
            </a:pPr>
            <a:r>
              <a:rPr lang="pl-PL" sz="16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700808"/>
            <a:ext cx="9145016" cy="5924699"/>
          </a:xfrm>
          <a:prstGeom prst="rect">
            <a:avLst/>
          </a:prstGeom>
          <a:noFill/>
        </p:spPr>
        <p:txBody>
          <a:bodyPr wrap="square" rtlCol="0">
            <a:spAutoFit/>
          </a:bodyPr>
          <a:lstStyle/>
          <a:p>
            <a:r>
              <a:rPr lang="pl-PL" b="1" u="sng" dirty="0" smtClean="0"/>
              <a:t>Bliższe szczegóły finansowania:</a:t>
            </a:r>
          </a:p>
          <a:p>
            <a:pPr>
              <a:spcBef>
                <a:spcPts val="600"/>
              </a:spcBef>
            </a:pPr>
            <a:endParaRPr lang="pl-PL" sz="800" b="1" dirty="0" smtClean="0"/>
          </a:p>
          <a:p>
            <a:pPr>
              <a:spcBef>
                <a:spcPts val="600"/>
              </a:spcBef>
            </a:pPr>
            <a:r>
              <a:rPr lang="pl-PL" b="1" u="sng" dirty="0" smtClean="0"/>
              <a:t>Zadanie </a:t>
            </a:r>
            <a:r>
              <a:rPr lang="pl-PL" b="1" u="sng" dirty="0" smtClean="0"/>
              <a:t>3</a:t>
            </a:r>
            <a:r>
              <a:rPr lang="pl-PL" u="sng" dirty="0" smtClean="0"/>
              <a:t>. Realizacja praktyk </a:t>
            </a:r>
            <a:r>
              <a:rPr lang="pl-PL" u="sng" dirty="0" smtClean="0"/>
              <a:t>zawodowych </a:t>
            </a:r>
            <a:r>
              <a:rPr lang="pl-PL" dirty="0" smtClean="0"/>
              <a:t>(</a:t>
            </a:r>
            <a:r>
              <a:rPr lang="pl-PL" sz="1600" dirty="0" smtClean="0"/>
              <a:t>7000 praktykantów  w kraju, 3 miesięczna </a:t>
            </a:r>
            <a:r>
              <a:rPr lang="pl-PL" sz="1600" dirty="0" err="1" smtClean="0"/>
              <a:t>prakt</a:t>
            </a:r>
            <a:r>
              <a:rPr lang="pl-PL" sz="1600" dirty="0" smtClean="0"/>
              <a:t>. pilotaż.)</a:t>
            </a:r>
          </a:p>
          <a:p>
            <a:pPr marL="180975" indent="-180975">
              <a:spcBef>
                <a:spcPts val="600"/>
              </a:spcBef>
              <a:buFont typeface="Wingdings" pitchFamily="2" charset="2"/>
              <a:buChar char="§"/>
            </a:pPr>
            <a:r>
              <a:rPr lang="pl-PL" sz="1600" dirty="0" smtClean="0"/>
              <a:t>stypendia praktyk krajowych (</a:t>
            </a:r>
            <a:r>
              <a:rPr lang="pl-PL" sz="1600" dirty="0" err="1" smtClean="0"/>
              <a:t>miesięcz</a:t>
            </a:r>
            <a:r>
              <a:rPr lang="pl-PL" sz="1600" dirty="0" smtClean="0"/>
              <a:t>.: 2430,- + wyr. </a:t>
            </a:r>
            <a:r>
              <a:rPr lang="pl-PL" sz="1600" dirty="0" smtClean="0"/>
              <a:t>k</a:t>
            </a:r>
            <a:r>
              <a:rPr lang="pl-PL" sz="1600" dirty="0" smtClean="0"/>
              <a:t>oszt. </a:t>
            </a:r>
            <a:r>
              <a:rPr lang="pl-PL" sz="1600" dirty="0" err="1" smtClean="0"/>
              <a:t>utrz</a:t>
            </a:r>
            <a:r>
              <a:rPr lang="pl-PL" sz="1600" dirty="0" smtClean="0"/>
              <a:t>. i podr. 570,- = 3000,-)            63 000 </a:t>
            </a:r>
            <a:r>
              <a:rPr lang="pl-PL" sz="1600" dirty="0" err="1" smtClean="0"/>
              <a:t>000</a:t>
            </a:r>
            <a:endParaRPr lang="pl-PL" sz="1600" dirty="0" smtClean="0"/>
          </a:p>
          <a:p>
            <a:pPr marL="180975" indent="-180975">
              <a:spcBef>
                <a:spcPts val="600"/>
              </a:spcBef>
              <a:buFont typeface="Wingdings" pitchFamily="2" charset="2"/>
              <a:buChar char="§"/>
            </a:pPr>
            <a:r>
              <a:rPr lang="pl-PL" sz="1600" dirty="0" smtClean="0"/>
              <a:t>szkolenie </a:t>
            </a:r>
            <a:r>
              <a:rPr lang="pl-PL" sz="1600" dirty="0" smtClean="0"/>
              <a:t>kadr pracodawców  (200 grup)					              1 880 000    </a:t>
            </a:r>
          </a:p>
          <a:p>
            <a:pPr marL="180975" indent="-180975">
              <a:spcBef>
                <a:spcPts val="600"/>
              </a:spcBef>
              <a:buFont typeface="Wingdings" pitchFamily="2" charset="2"/>
              <a:buChar char="§"/>
            </a:pPr>
            <a:r>
              <a:rPr lang="pl-PL" sz="1600" dirty="0" smtClean="0"/>
              <a:t>szkolenie kadr uczelni (1425 uczelniach opiekunów praktyk  i  504 pracowników adm.)                    750 780</a:t>
            </a:r>
          </a:p>
          <a:p>
            <a:pPr marL="180975" indent="-180975">
              <a:spcBef>
                <a:spcPts val="600"/>
              </a:spcBef>
              <a:buFont typeface="Wingdings" pitchFamily="2" charset="2"/>
              <a:buChar char="§"/>
            </a:pPr>
            <a:r>
              <a:rPr lang="pl-PL" sz="1600" dirty="0" smtClean="0"/>
              <a:t>u</a:t>
            </a:r>
            <a:r>
              <a:rPr lang="pl-PL" sz="1600" dirty="0" smtClean="0"/>
              <a:t>czelniani opiek. </a:t>
            </a:r>
            <a:r>
              <a:rPr lang="pl-PL" sz="1600" dirty="0" err="1" smtClean="0"/>
              <a:t>p</a:t>
            </a:r>
            <a:r>
              <a:rPr lang="pl-PL" sz="1600" dirty="0" err="1" smtClean="0"/>
              <a:t>rakt</a:t>
            </a:r>
            <a:r>
              <a:rPr lang="pl-PL" sz="1600" dirty="0" smtClean="0"/>
              <a:t>. pilotaż. (1425 osób; </a:t>
            </a:r>
            <a:r>
              <a:rPr lang="pl-PL" sz="1600" dirty="0" err="1" smtClean="0"/>
              <a:t>miesięcz</a:t>
            </a:r>
            <a:r>
              <a:rPr lang="pl-PL" sz="1600" dirty="0" smtClean="0"/>
              <a:t>. 980,- za grupę lub  900,- za praktykanta)  4 200 000</a:t>
            </a:r>
          </a:p>
          <a:p>
            <a:pPr marL="180975" indent="-180975">
              <a:spcBef>
                <a:spcPts val="600"/>
              </a:spcBef>
              <a:buFont typeface="Wingdings" pitchFamily="2" charset="2"/>
              <a:buChar char="§"/>
            </a:pPr>
            <a:r>
              <a:rPr lang="pl-PL" sz="1600" dirty="0" smtClean="0"/>
              <a:t>koszty delegacji </a:t>
            </a:r>
            <a:r>
              <a:rPr lang="pl-PL" sz="1600" dirty="0" err="1" smtClean="0"/>
              <a:t>uczeln</a:t>
            </a:r>
            <a:r>
              <a:rPr lang="pl-PL" sz="1600" dirty="0" smtClean="0"/>
              <a:t>. </a:t>
            </a:r>
            <a:r>
              <a:rPr lang="pl-PL" sz="1600" dirty="0" smtClean="0"/>
              <a:t>o</a:t>
            </a:r>
            <a:r>
              <a:rPr lang="pl-PL" sz="1600" dirty="0" smtClean="0"/>
              <a:t>piek. </a:t>
            </a:r>
            <a:r>
              <a:rPr lang="pl-PL" sz="1600" dirty="0" err="1" smtClean="0"/>
              <a:t>p</a:t>
            </a:r>
            <a:r>
              <a:rPr lang="pl-PL" sz="1600" dirty="0" err="1" smtClean="0"/>
              <a:t>rakt</a:t>
            </a:r>
            <a:r>
              <a:rPr lang="pl-PL" sz="1600" dirty="0" smtClean="0"/>
              <a:t>. (890,- za </a:t>
            </a:r>
            <a:r>
              <a:rPr lang="pl-PL" sz="1600" dirty="0" err="1" smtClean="0"/>
              <a:t>gruę</a:t>
            </a:r>
            <a:r>
              <a:rPr lang="pl-PL" sz="1600" dirty="0" smtClean="0"/>
              <a:t> na cała praktykę)		               1 268 000</a:t>
            </a:r>
          </a:p>
          <a:p>
            <a:pPr marL="180975" indent="-180975">
              <a:spcBef>
                <a:spcPts val="600"/>
              </a:spcBef>
              <a:buFont typeface="Wingdings" pitchFamily="2" charset="2"/>
              <a:buChar char="§"/>
            </a:pPr>
            <a:r>
              <a:rPr lang="pl-PL" sz="1600" dirty="0" smtClean="0"/>
              <a:t>z</a:t>
            </a:r>
            <a:r>
              <a:rPr lang="pl-PL" sz="1600" dirty="0" smtClean="0"/>
              <a:t>awodowi opiekunowie praktyk (1000,- miesięcznie za praktykanta)		             21 000 </a:t>
            </a:r>
            <a:r>
              <a:rPr lang="pl-PL" sz="1600" dirty="0" err="1" smtClean="0"/>
              <a:t>000</a:t>
            </a:r>
            <a:endParaRPr lang="pl-PL" sz="1600" dirty="0" smtClean="0"/>
          </a:p>
          <a:p>
            <a:pPr marL="180975" indent="-180975">
              <a:spcBef>
                <a:spcPts val="600"/>
              </a:spcBef>
              <a:buFont typeface="Wingdings" pitchFamily="2" charset="2"/>
              <a:buChar char="§"/>
            </a:pPr>
            <a:r>
              <a:rPr lang="pl-PL" sz="1600" dirty="0" smtClean="0"/>
              <a:t>w</a:t>
            </a:r>
            <a:r>
              <a:rPr lang="pl-PL" sz="1600" dirty="0" smtClean="0"/>
              <a:t>sparcie merytoryczne i administracyjne praktyk (856 kierunków kształcenia)	             17 339 136</a:t>
            </a:r>
          </a:p>
          <a:p>
            <a:pPr marL="180975" indent="-180975">
              <a:spcBef>
                <a:spcPts val="600"/>
              </a:spcBef>
            </a:pPr>
            <a:endParaRPr lang="pl-PL" sz="800" b="1" dirty="0" smtClean="0"/>
          </a:p>
          <a:p>
            <a:pPr marL="180975" indent="-180975">
              <a:spcBef>
                <a:spcPts val="600"/>
              </a:spcBef>
            </a:pPr>
            <a:r>
              <a:rPr lang="pl-PL" b="1" u="sng" dirty="0" smtClean="0"/>
              <a:t>Zadanie </a:t>
            </a:r>
            <a:r>
              <a:rPr lang="pl-PL" b="1" u="sng" dirty="0" smtClean="0"/>
              <a:t>4</a:t>
            </a:r>
            <a:r>
              <a:rPr lang="pl-PL" u="sng" dirty="0" smtClean="0"/>
              <a:t>. Pilotaż praktyk </a:t>
            </a:r>
            <a:r>
              <a:rPr lang="pl-PL" u="sng" dirty="0" smtClean="0"/>
              <a:t>zagranicznych</a:t>
            </a:r>
            <a:r>
              <a:rPr lang="pl-PL" u="sng" dirty="0" smtClean="0"/>
              <a:t> </a:t>
            </a:r>
            <a:r>
              <a:rPr lang="pl-PL" sz="1600" dirty="0" smtClean="0"/>
              <a:t>(1000 praktykantów, 1 miesiąc </a:t>
            </a:r>
            <a:r>
              <a:rPr lang="pl-PL" sz="1600" dirty="0" err="1" smtClean="0"/>
              <a:t>prakt</a:t>
            </a:r>
            <a:r>
              <a:rPr lang="pl-PL" sz="1600" dirty="0" smtClean="0"/>
              <a:t>. pilotaż</a:t>
            </a:r>
            <a:r>
              <a:rPr lang="pl-PL" sz="1600" dirty="0" smtClean="0"/>
              <a:t>.)</a:t>
            </a:r>
          </a:p>
          <a:p>
            <a:pPr marL="180975" indent="-180975">
              <a:spcBef>
                <a:spcPts val="600"/>
              </a:spcBef>
              <a:buFont typeface="Wingdings" pitchFamily="2" charset="2"/>
              <a:buChar char="§"/>
            </a:pPr>
            <a:r>
              <a:rPr lang="pl-PL" sz="1600" dirty="0" smtClean="0"/>
              <a:t>Stypendia praktyk zagranicznych (miesięcznie 4500,- )			               4 500 000</a:t>
            </a:r>
          </a:p>
          <a:p>
            <a:pPr marL="180975" indent="-180975">
              <a:spcBef>
                <a:spcPts val="600"/>
              </a:spcBef>
              <a:buFont typeface="Wingdings" pitchFamily="2" charset="2"/>
              <a:buChar char="§"/>
            </a:pPr>
            <a:r>
              <a:rPr lang="pl-PL" sz="1600" dirty="0" smtClean="0"/>
              <a:t>dodatkowe koszty praktykantów </a:t>
            </a:r>
            <a:r>
              <a:rPr lang="pl-PL" sz="1600" dirty="0" smtClean="0"/>
              <a:t>(miesięcznie </a:t>
            </a:r>
            <a:r>
              <a:rPr lang="pl-PL" sz="1600" dirty="0" smtClean="0"/>
              <a:t>5000</a:t>
            </a:r>
            <a:r>
              <a:rPr lang="pl-PL" sz="1600" dirty="0" smtClean="0"/>
              <a:t>,- ) </a:t>
            </a:r>
            <a:r>
              <a:rPr lang="pl-PL" sz="1600" dirty="0" smtClean="0"/>
              <a:t>			               5 000 </a:t>
            </a:r>
            <a:r>
              <a:rPr lang="pl-PL" sz="1600" dirty="0" err="1" smtClean="0"/>
              <a:t>000</a:t>
            </a:r>
            <a:endParaRPr lang="pl-PL" sz="1600" dirty="0" smtClean="0"/>
          </a:p>
          <a:p>
            <a:pPr marL="180975" indent="-180975">
              <a:spcBef>
                <a:spcPts val="600"/>
              </a:spcBef>
              <a:buFont typeface="Wingdings" pitchFamily="2" charset="2"/>
              <a:buChar char="§"/>
            </a:pPr>
            <a:r>
              <a:rPr lang="pl-PL" sz="1600" dirty="0" smtClean="0"/>
              <a:t>uczelniani opiek. </a:t>
            </a:r>
            <a:r>
              <a:rPr lang="pl-PL" sz="1600" dirty="0" err="1" smtClean="0"/>
              <a:t>prakt</a:t>
            </a:r>
            <a:r>
              <a:rPr lang="pl-PL" sz="1600" dirty="0" smtClean="0"/>
              <a:t>. </a:t>
            </a:r>
            <a:r>
              <a:rPr lang="pl-PL" sz="1600" dirty="0" err="1" smtClean="0"/>
              <a:t>zagran</a:t>
            </a:r>
            <a:r>
              <a:rPr lang="pl-PL" sz="1600" dirty="0" smtClean="0"/>
              <a:t>. (200 osób</a:t>
            </a:r>
            <a:r>
              <a:rPr lang="pl-PL" sz="1600" dirty="0" smtClean="0"/>
              <a:t>; </a:t>
            </a:r>
            <a:r>
              <a:rPr lang="pl-PL" sz="1600" dirty="0" smtClean="0"/>
              <a:t>2500,- dla </a:t>
            </a:r>
            <a:r>
              <a:rPr lang="pl-PL" sz="1600" dirty="0" err="1" smtClean="0"/>
              <a:t>oiekuna</a:t>
            </a:r>
            <a:r>
              <a:rPr lang="pl-PL" sz="1600" dirty="0" smtClean="0"/>
              <a:t>  lub po 900</a:t>
            </a:r>
            <a:r>
              <a:rPr lang="pl-PL" sz="1600" dirty="0" smtClean="0"/>
              <a:t>,- za praktykanta)  </a:t>
            </a:r>
            <a:r>
              <a:rPr lang="pl-PL" sz="1600" dirty="0" smtClean="0"/>
              <a:t>          500 000		</a:t>
            </a:r>
          </a:p>
          <a:p>
            <a:pPr marL="180975" indent="-180975">
              <a:spcBef>
                <a:spcPts val="600"/>
              </a:spcBef>
            </a:pPr>
            <a:endParaRPr lang="pl-PL" sz="1600" dirty="0" smtClean="0"/>
          </a:p>
          <a:p>
            <a:pPr marL="180975" indent="-180975">
              <a:spcBef>
                <a:spcPts val="600"/>
              </a:spcBef>
              <a:buFont typeface="Wingdings" pitchFamily="2" charset="2"/>
              <a:buChar char="§"/>
            </a:pPr>
            <a:endParaRPr lang="pl-PL" sz="1600" dirty="0" smtClean="0"/>
          </a:p>
          <a:p>
            <a:pPr marL="180975" indent="-180975">
              <a:spcBef>
                <a:spcPts val="600"/>
              </a:spcBef>
              <a:buFont typeface="Wingdings" pitchFamily="2" charset="2"/>
              <a:buChar char="§"/>
            </a:pPr>
            <a:endParaRPr lang="pl-PL"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964488" cy="5416868"/>
          </a:xfrm>
          <a:prstGeom prst="rect">
            <a:avLst/>
          </a:prstGeom>
          <a:noFill/>
        </p:spPr>
        <p:txBody>
          <a:bodyPr wrap="square" rtlCol="0">
            <a:spAutoFit/>
          </a:bodyPr>
          <a:lstStyle/>
          <a:p>
            <a:r>
              <a:rPr lang="pl-PL" sz="2000" b="1" u="sng" dirty="0" smtClean="0"/>
              <a:t>Bliższe szczegóły </a:t>
            </a:r>
            <a:r>
              <a:rPr lang="pl-PL" sz="2000" b="1" u="sng" dirty="0" smtClean="0"/>
              <a:t>finansowania</a:t>
            </a:r>
            <a:r>
              <a:rPr lang="pl-PL" sz="2000" b="1" u="sng" dirty="0" smtClean="0"/>
              <a:t> </a:t>
            </a:r>
            <a:r>
              <a:rPr lang="pl-PL" sz="2000" b="1" u="sng" dirty="0" smtClean="0"/>
              <a:t> (</a:t>
            </a:r>
            <a:r>
              <a:rPr lang="pl-PL" sz="2000" b="1" u="sng" dirty="0" err="1" smtClean="0"/>
              <a:t>cd</a:t>
            </a:r>
            <a:r>
              <a:rPr lang="pl-PL" sz="2000" b="1" u="sng" dirty="0" smtClean="0"/>
              <a:t>.):</a:t>
            </a:r>
          </a:p>
          <a:p>
            <a:pPr>
              <a:spcBef>
                <a:spcPts val="1200"/>
              </a:spcBef>
            </a:pPr>
            <a:r>
              <a:rPr lang="pl-PL" b="1" u="sng" dirty="0" smtClean="0"/>
              <a:t>Zadanie 5</a:t>
            </a:r>
            <a:r>
              <a:rPr lang="pl-PL" u="sng" dirty="0" smtClean="0"/>
              <a:t>. Działania wspomagające realizację i wdrażanie systemu praktyk</a:t>
            </a:r>
            <a:r>
              <a:rPr lang="pl-PL" u="sng" dirty="0" smtClean="0"/>
              <a:t>.</a:t>
            </a:r>
          </a:p>
          <a:p>
            <a:pPr marL="180975" indent="-180975">
              <a:spcBef>
                <a:spcPts val="1200"/>
              </a:spcBef>
              <a:buFont typeface="Wingdings" pitchFamily="2" charset="2"/>
              <a:buChar char="§"/>
            </a:pPr>
            <a:r>
              <a:rPr lang="pl-PL" sz="1600" dirty="0" smtClean="0"/>
              <a:t>Grupa Sterująca (wynagrodzenia 12 000,- + koszty delegaci 9600,-)		                   21 600</a:t>
            </a:r>
          </a:p>
          <a:p>
            <a:pPr marL="180975" indent="-180975">
              <a:spcBef>
                <a:spcPts val="1200"/>
              </a:spcBef>
              <a:buFont typeface="Wingdings" pitchFamily="2" charset="2"/>
              <a:buChar char="§"/>
            </a:pPr>
            <a:r>
              <a:rPr lang="pl-PL" sz="1600" dirty="0" smtClean="0"/>
              <a:t>g</a:t>
            </a:r>
            <a:r>
              <a:rPr lang="pl-PL" sz="1600" dirty="0" smtClean="0"/>
              <a:t>rupa audytorów ( dla 856 kierunków kształcenia po 2640,-)      			              2 259 840</a:t>
            </a:r>
          </a:p>
          <a:p>
            <a:pPr marL="180975" indent="-180975">
              <a:spcBef>
                <a:spcPts val="1200"/>
              </a:spcBef>
              <a:buFont typeface="Wingdings" pitchFamily="2" charset="2"/>
              <a:buChar char="§"/>
            </a:pPr>
            <a:r>
              <a:rPr lang="pl-PL" sz="1600" dirty="0" smtClean="0"/>
              <a:t>z</a:t>
            </a:r>
            <a:r>
              <a:rPr lang="pl-PL" sz="1600" dirty="0" smtClean="0"/>
              <a:t>espół  ECVET							                 873 600</a:t>
            </a:r>
          </a:p>
          <a:p>
            <a:pPr marL="180975" indent="-180975">
              <a:spcBef>
                <a:spcPts val="1200"/>
              </a:spcBef>
              <a:buFont typeface="Wingdings" pitchFamily="2" charset="2"/>
              <a:buChar char="§"/>
            </a:pPr>
            <a:r>
              <a:rPr lang="pl-PL" sz="1600" dirty="0" smtClean="0"/>
              <a:t>wdrażanie systemu ECVET (40 praktykantów po 1400,-)			                   56 000</a:t>
            </a:r>
          </a:p>
          <a:p>
            <a:pPr marL="180975" indent="-180975">
              <a:spcBef>
                <a:spcPts val="1200"/>
              </a:spcBef>
              <a:buFont typeface="Wingdings" pitchFamily="2" charset="2"/>
              <a:buChar char="§"/>
            </a:pPr>
            <a:r>
              <a:rPr lang="pl-PL" sz="1600" dirty="0" smtClean="0"/>
              <a:t>prace dyplomowe zamawiane (20% od 7000 = 1400 prac po 2000,- na pracę)	              2 800 000</a:t>
            </a:r>
          </a:p>
          <a:p>
            <a:pPr marL="180975" indent="-180975">
              <a:spcBef>
                <a:spcPts val="1200"/>
              </a:spcBef>
              <a:buFont typeface="Wingdings" pitchFamily="2" charset="2"/>
              <a:buChar char="§"/>
            </a:pPr>
            <a:r>
              <a:rPr lang="pl-PL" sz="1600" dirty="0" smtClean="0"/>
              <a:t>w</a:t>
            </a:r>
            <a:r>
              <a:rPr lang="pl-PL" sz="1600" dirty="0" smtClean="0"/>
              <a:t>drożenie platformy </a:t>
            </a:r>
            <a:r>
              <a:rPr lang="pl-PL" sz="1600" dirty="0" err="1" smtClean="0"/>
              <a:t>e-learningowej</a:t>
            </a:r>
            <a:r>
              <a:rPr lang="pl-PL" sz="1600" dirty="0" smtClean="0"/>
              <a:t>			     	                                     873 000</a:t>
            </a:r>
          </a:p>
          <a:p>
            <a:pPr marL="180975" indent="-180975">
              <a:spcBef>
                <a:spcPts val="1200"/>
              </a:spcBef>
              <a:buFont typeface="Wingdings" pitchFamily="2" charset="2"/>
              <a:buChar char="§"/>
            </a:pPr>
            <a:r>
              <a:rPr lang="pl-PL" sz="1600" dirty="0" smtClean="0"/>
              <a:t>z</a:t>
            </a:r>
            <a:r>
              <a:rPr lang="pl-PL" sz="1600" dirty="0" smtClean="0"/>
              <a:t>agraniczne wizyty studyjne					                                     226 024</a:t>
            </a:r>
          </a:p>
          <a:p>
            <a:pPr marL="180975" indent="-180975">
              <a:spcBef>
                <a:spcPts val="1200"/>
              </a:spcBef>
              <a:buFont typeface="Wingdings" pitchFamily="2" charset="2"/>
              <a:buChar char="§"/>
            </a:pPr>
            <a:endParaRPr lang="pl-PL" sz="1600" dirty="0" smtClean="0"/>
          </a:p>
          <a:p>
            <a:pPr marL="180975" indent="-180975">
              <a:spcBef>
                <a:spcPts val="1200"/>
              </a:spcBef>
              <a:buFont typeface="Wingdings" pitchFamily="2" charset="2"/>
              <a:buChar char="§"/>
            </a:pPr>
            <a:endParaRPr lang="pl-PL" sz="1600" dirty="0" smtClean="0"/>
          </a:p>
          <a:p>
            <a:pPr marL="180975" indent="-180975">
              <a:spcBef>
                <a:spcPts val="1200"/>
              </a:spcBef>
              <a:buFont typeface="Wingdings" pitchFamily="2" charset="2"/>
              <a:buChar char="§"/>
            </a:pPr>
            <a:endParaRPr lang="pl-PL" sz="1600" dirty="0" smtClean="0"/>
          </a:p>
          <a:p>
            <a:pPr>
              <a:spcBef>
                <a:spcPts val="1200"/>
              </a:spcBef>
            </a:pPr>
            <a:endParaRPr lang="pl-PL" sz="800" b="1" u="sng" dirty="0" smtClean="0"/>
          </a:p>
          <a:p>
            <a:endParaRPr lang="pl-PL"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5016758"/>
          </a:xfrm>
          <a:prstGeom prst="rect">
            <a:avLst/>
          </a:prstGeom>
          <a:noFill/>
        </p:spPr>
        <p:txBody>
          <a:bodyPr wrap="square" rtlCol="0">
            <a:spAutoFit/>
          </a:bodyPr>
          <a:lstStyle/>
          <a:p>
            <a:r>
              <a:rPr lang="pl-PL" sz="2000" b="1" u="sng" dirty="0" smtClean="0"/>
              <a:t>Nasze  koncepcje  zawarte  w dokumentach  „sprawczych” </a:t>
            </a:r>
            <a:r>
              <a:rPr lang="pl-PL" dirty="0" smtClean="0"/>
              <a:t>(dokument pt. </a:t>
            </a:r>
            <a:r>
              <a:rPr lang="pl-PL" i="1" dirty="0" smtClean="0"/>
              <a:t>Propozycje organizacji projektu, </a:t>
            </a:r>
            <a:r>
              <a:rPr lang="pl-PL" dirty="0" smtClean="0"/>
              <a:t>złożony w MNiSW i dwukrotnie modyfikowany)</a:t>
            </a:r>
          </a:p>
          <a:p>
            <a:pPr>
              <a:spcBef>
                <a:spcPts val="1200"/>
              </a:spcBef>
            </a:pPr>
            <a:r>
              <a:rPr lang="pl-PL" sz="2000" b="1" dirty="0" smtClean="0"/>
              <a:t>Typowy przebieg praktyki zawodowej</a:t>
            </a:r>
          </a:p>
          <a:p>
            <a:r>
              <a:rPr lang="pl-PL" u="sng" dirty="0"/>
              <a:t>Dokumenty i czynności, które towarzyszą procesowi przeprowadzania praktyki zawodowej:</a:t>
            </a:r>
            <a:endParaRPr lang="pl-PL" dirty="0"/>
          </a:p>
          <a:p>
            <a:pPr marL="261938" lvl="0" indent="-261938">
              <a:buFont typeface="Wingdings" pitchFamily="2" charset="2"/>
              <a:buChar char="§"/>
            </a:pPr>
            <a:r>
              <a:rPr lang="pl-PL" dirty="0"/>
              <a:t>Regulamin praktyki (oddzielne dla pojedynczych kierunków lub ich grup)</a:t>
            </a:r>
          </a:p>
          <a:p>
            <a:pPr marL="261938" lvl="0" indent="-261938">
              <a:buFont typeface="Wingdings" pitchFamily="2" charset="2"/>
              <a:buChar char="§"/>
            </a:pPr>
            <a:r>
              <a:rPr lang="pl-PL" dirty="0"/>
              <a:t>Wybór miejsca odbywania praktyki (wg list opracowanych w instytutach lub z inicjatywy własnej studenta)</a:t>
            </a:r>
          </a:p>
          <a:p>
            <a:pPr marL="261938" lvl="0" indent="-261938">
              <a:buFont typeface="Wingdings" pitchFamily="2" charset="2"/>
              <a:buChar char="§"/>
            </a:pPr>
            <a:r>
              <a:rPr lang="pl-PL" dirty="0"/>
              <a:t>Program praktyki. Między innymi zawiera on spis efektów kształcenia i ich punktową wycenę (</a:t>
            </a:r>
            <a:r>
              <a:rPr lang="pl-PL" dirty="0" err="1" smtClean="0"/>
              <a:t>ECTS</a:t>
            </a:r>
            <a:r>
              <a:rPr lang="pl-PL" dirty="0" smtClean="0"/>
              <a:t>,  a dla części również ECVET):</a:t>
            </a:r>
            <a:endParaRPr lang="pl-PL" dirty="0"/>
          </a:p>
          <a:p>
            <a:pPr marL="261938" lvl="1" indent="-261938">
              <a:buFont typeface="Wingdings" pitchFamily="2" charset="2"/>
              <a:buChar char="§"/>
            </a:pPr>
            <a:r>
              <a:rPr lang="pl-PL" dirty="0"/>
              <a:t>efekty kształcenia, zgodne z efektami kierunkowymi, przygotowane przez uczelnię </a:t>
            </a:r>
          </a:p>
          <a:p>
            <a:pPr marL="261938" lvl="1" indent="-261938">
              <a:buFont typeface="Wingdings" pitchFamily="2" charset="2"/>
              <a:buChar char="§"/>
            </a:pPr>
            <a:r>
              <a:rPr lang="pl-PL" dirty="0"/>
              <a:t>szczegółowe efekty kształcenia uzgodnione z pracodawcą (kompetencje zawodowe)</a:t>
            </a:r>
          </a:p>
          <a:p>
            <a:pPr marL="261938" lvl="1" indent="-261938">
              <a:buFont typeface="Wingdings" pitchFamily="2" charset="2"/>
              <a:buChar char="§"/>
            </a:pPr>
            <a:r>
              <a:rPr lang="pl-PL" dirty="0"/>
              <a:t>fotografie dnia praktyki wybranych praktykantów, w celu szacowania  nakładu jego pracy (weryfikacja systemu </a:t>
            </a:r>
            <a:r>
              <a:rPr lang="pl-PL" dirty="0" err="1"/>
              <a:t>ECTS</a:t>
            </a:r>
            <a:r>
              <a:rPr lang="pl-PL" dirty="0"/>
              <a:t> w zastosowaniu do praktyk zawodowych)</a:t>
            </a:r>
          </a:p>
          <a:p>
            <a:pPr marL="261938" lvl="1" indent="-261938">
              <a:buFont typeface="Wingdings" pitchFamily="2" charset="2"/>
              <a:buChar char="§"/>
            </a:pPr>
            <a:r>
              <a:rPr lang="pl-PL" dirty="0"/>
              <a:t>opracowanie sposobu weryfikacji osiągniętych przez praktykanta efektów kształcenia (w jakiej sytuacji będzie postawiony i musiał zrobić – idea mini-zadań zawodowych)</a:t>
            </a:r>
          </a:p>
          <a:p>
            <a:pPr marL="261938" lvl="0" indent="-261938">
              <a:buFont typeface="Wingdings" pitchFamily="2" charset="2"/>
              <a:buChar char="§"/>
            </a:pPr>
            <a:r>
              <a:rPr lang="pl-PL" dirty="0"/>
              <a:t>Dziennik praktyki</a:t>
            </a:r>
          </a:p>
          <a:p>
            <a:pPr marL="261938" lvl="0" indent="-261938">
              <a:buFont typeface="Wingdings" pitchFamily="2" charset="2"/>
              <a:buChar char="§"/>
            </a:pPr>
            <a:r>
              <a:rPr lang="pl-PL" dirty="0"/>
              <a:t>Raport (sprawozdanie) studenta o przebiegu </a:t>
            </a:r>
            <a:r>
              <a:rPr lang="pl-PL" dirty="0" smtClean="0"/>
              <a:t>praktyki</a:t>
            </a:r>
            <a:endParaRPr lang="pl-PL" sz="2000" b="1"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359024" y="1687354"/>
            <a:ext cx="8784976" cy="4278094"/>
          </a:xfrm>
          <a:prstGeom prst="rect">
            <a:avLst/>
          </a:prstGeom>
          <a:noFill/>
        </p:spPr>
        <p:txBody>
          <a:bodyPr wrap="square" rtlCol="0">
            <a:spAutoFit/>
          </a:bodyPr>
          <a:lstStyle/>
          <a:p>
            <a:pPr>
              <a:spcBef>
                <a:spcPts val="1200"/>
              </a:spcBef>
            </a:pPr>
            <a:r>
              <a:rPr lang="pl-PL" sz="2000" b="1" dirty="0" smtClean="0"/>
              <a:t>Typowy przebieg praktyki  zawodowej (</a:t>
            </a:r>
            <a:r>
              <a:rPr lang="pl-PL" sz="2000" b="1" dirty="0" err="1" smtClean="0"/>
              <a:t>cd</a:t>
            </a:r>
            <a:r>
              <a:rPr lang="pl-PL" sz="2000" b="1" dirty="0" smtClean="0"/>
              <a:t>.)</a:t>
            </a:r>
          </a:p>
          <a:p>
            <a:pPr marL="261938" lvl="0" indent="-261938">
              <a:buFont typeface="Wingdings" pitchFamily="2" charset="2"/>
              <a:buChar char="§"/>
            </a:pPr>
            <a:r>
              <a:rPr lang="pl-PL" dirty="0" smtClean="0"/>
              <a:t>Konspekty prowadzonych zajęć, arkusze obserwacyjne i ewaluacyjne (w przypadku praktyk na kierunkach nauczycielskich)</a:t>
            </a:r>
          </a:p>
          <a:p>
            <a:pPr marL="261938" lvl="0" indent="-261938">
              <a:buFont typeface="Wingdings" pitchFamily="2" charset="2"/>
              <a:buChar char="§"/>
            </a:pPr>
            <a:r>
              <a:rPr lang="pl-PL" dirty="0" smtClean="0"/>
              <a:t>Dyskusja z pracodawcą o wyborze tematu aplikacyjnej pracy dyplomowej (nacisk na szybki rozwój tego elementu )</a:t>
            </a:r>
          </a:p>
          <a:p>
            <a:pPr marL="261938" lvl="0" indent="-261938">
              <a:buFont typeface="Wingdings" pitchFamily="2" charset="2"/>
              <a:buChar char="§"/>
            </a:pPr>
            <a:r>
              <a:rPr lang="pl-PL" dirty="0" smtClean="0"/>
              <a:t>Samoocena studenta odbytej przez siebie praktyki (element ostatnio wdrażany)</a:t>
            </a:r>
          </a:p>
          <a:p>
            <a:pPr marL="261938" lvl="0" indent="-261938">
              <a:buFont typeface="Wingdings" pitchFamily="2" charset="2"/>
              <a:buChar char="§"/>
            </a:pPr>
            <a:r>
              <a:rPr lang="pl-PL" dirty="0" smtClean="0"/>
              <a:t>Ocena pracodawcy, w tym ocena zakładowego opiekuna praktyki </a:t>
            </a:r>
          </a:p>
          <a:p>
            <a:pPr marL="261938" lvl="0" indent="-261938">
              <a:buFont typeface="Wingdings" pitchFamily="2" charset="2"/>
              <a:buChar char="§"/>
            </a:pPr>
            <a:r>
              <a:rPr lang="pl-PL" dirty="0" smtClean="0"/>
              <a:t>Opinia uczelnianego opiekuna praktyki</a:t>
            </a:r>
          </a:p>
          <a:p>
            <a:pPr marL="261938" lvl="0" indent="-261938">
              <a:buFont typeface="Wingdings" pitchFamily="2" charset="2"/>
              <a:buChar char="§"/>
            </a:pPr>
            <a:r>
              <a:rPr lang="pl-PL" dirty="0" smtClean="0"/>
              <a:t>Opina studenta o miejscu odbywania praktyki </a:t>
            </a:r>
          </a:p>
          <a:p>
            <a:pPr marL="261938" lvl="0" indent="-261938">
              <a:buFont typeface="Wingdings" pitchFamily="2" charset="2"/>
              <a:buChar char="§"/>
            </a:pPr>
            <a:r>
              <a:rPr lang="pl-PL" dirty="0" smtClean="0"/>
              <a:t>Przedmioty wspomagające praktykę (jeżeli program kształcenia przewiduje je w semestrze odbywania praktyki) są prowadzone systemem e-learning (element ostatnio wdrażany) i/lub dodatkowe wspomagające przygotowanie zawodowe (poza programem studiów)</a:t>
            </a:r>
          </a:p>
          <a:p>
            <a:pPr marL="261938" lvl="0" indent="-261938">
              <a:buFont typeface="Wingdings" pitchFamily="2" charset="2"/>
              <a:buChar char="§"/>
            </a:pPr>
            <a:r>
              <a:rPr lang="pl-PL" dirty="0" smtClean="0"/>
              <a:t>Komisyjne zaliczenie praktyki (jako coś </a:t>
            </a:r>
            <a:r>
              <a:rPr lang="pl-PL" dirty="0" err="1" smtClean="0"/>
              <a:t>a’la</a:t>
            </a:r>
            <a:r>
              <a:rPr lang="pl-PL" dirty="0" smtClean="0"/>
              <a:t> „mini obrona pracy dyplomowej”, więcej aniżeli zaliczenie pracy przejściowej)</a:t>
            </a:r>
            <a:endParaRPr lang="pl-PL"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0" y="1484784"/>
            <a:ext cx="9144000" cy="4862870"/>
          </a:xfrm>
          <a:prstGeom prst="rect">
            <a:avLst/>
          </a:prstGeom>
          <a:noFill/>
        </p:spPr>
        <p:txBody>
          <a:bodyPr wrap="square" rtlCol="0">
            <a:spAutoFit/>
          </a:bodyPr>
          <a:lstStyle/>
          <a:p>
            <a:r>
              <a:rPr lang="pl-PL" sz="2000" dirty="0" smtClean="0"/>
              <a:t>Podczas współpracy z MNiSW, w PWSZ w Elblągu opracowano szczegółowe  założenia  organizacji i przebiegu pilotażowych praktyk zawodowych. </a:t>
            </a:r>
          </a:p>
          <a:p>
            <a:pPr>
              <a:spcBef>
                <a:spcPts val="600"/>
              </a:spcBef>
            </a:pPr>
            <a:r>
              <a:rPr lang="pl-PL" sz="2000" dirty="0" smtClean="0"/>
              <a:t>Odbyły się trzy spotkania w MNiSW:  22.06,   13.07  i  13.08 b.r.</a:t>
            </a:r>
          </a:p>
          <a:p>
            <a:pPr>
              <a:spcBef>
                <a:spcPts val="600"/>
              </a:spcBef>
            </a:pPr>
            <a:r>
              <a:rPr lang="pl-PL" sz="2000" dirty="0" smtClean="0"/>
              <a:t>Projekt został złożony w NCBiR w dniu 17.08.15  (2 miesiące po pierwszym spotkaniu!)</a:t>
            </a:r>
          </a:p>
          <a:p>
            <a:pPr>
              <a:spcBef>
                <a:spcPts val="600"/>
              </a:spcBef>
            </a:pPr>
            <a:r>
              <a:rPr lang="pl-PL" sz="2000" dirty="0" smtClean="0"/>
              <a:t>Przygotowano dwa dokumenty, które były dwukrotnie modyfikowane po kolejnych spotkaniach  uszczegóławiających założenia i cele projektu. Były to:</a:t>
            </a:r>
          </a:p>
          <a:p>
            <a:pPr marL="450850" indent="-269875">
              <a:buFont typeface="Arial" pitchFamily="34" charset="0"/>
              <a:buChar char="•"/>
            </a:pPr>
            <a:r>
              <a:rPr lang="pl-PL" sz="2000" dirty="0" smtClean="0">
                <a:solidFill>
                  <a:srgbClr val="C00000"/>
                </a:solidFill>
              </a:rPr>
              <a:t>Propozycja organizacji projektu </a:t>
            </a:r>
            <a:r>
              <a:rPr lang="pl-PL" sz="2000" dirty="0" smtClean="0"/>
              <a:t>(dokument zawiera uzasadnienia, wskazuje elementy innowacyjności i mechanizmy  zapewnienia dobrej  jakości  przy  realizacji projektu)</a:t>
            </a:r>
          </a:p>
          <a:p>
            <a:pPr marL="450850" indent="-269875">
              <a:spcBef>
                <a:spcPts val="600"/>
              </a:spcBef>
              <a:buFont typeface="Arial" pitchFamily="34" charset="0"/>
              <a:buChar char="•"/>
            </a:pPr>
            <a:r>
              <a:rPr lang="pl-PL" sz="2000" dirty="0" smtClean="0">
                <a:solidFill>
                  <a:srgbClr val="C00000"/>
                </a:solidFill>
              </a:rPr>
              <a:t>Szacowanie kosztów projektu</a:t>
            </a:r>
            <a:endParaRPr lang="pl-PL" sz="2000" dirty="0">
              <a:solidFill>
                <a:srgbClr val="C00000"/>
              </a:solidFill>
            </a:endParaRPr>
          </a:p>
          <a:p>
            <a:pPr marL="450850" indent="-269875">
              <a:spcBef>
                <a:spcPts val="600"/>
              </a:spcBef>
            </a:pPr>
            <a:r>
              <a:rPr lang="pl-PL" sz="2000" u="sng" dirty="0" smtClean="0">
                <a:solidFill>
                  <a:srgbClr val="C00000"/>
                </a:solidFill>
              </a:rPr>
              <a:t>Wszystkie nasze postulaty merytoryczne zostały uwzględnione w projekcie. </a:t>
            </a:r>
          </a:p>
          <a:p>
            <a:pPr marL="180975" algn="just">
              <a:spcBef>
                <a:spcPts val="600"/>
              </a:spcBef>
            </a:pPr>
            <a:r>
              <a:rPr lang="pl-PL" sz="2000" u="sng" dirty="0" smtClean="0">
                <a:solidFill>
                  <a:srgbClr val="C00000"/>
                </a:solidFill>
              </a:rPr>
              <a:t>Problem wydłużenia praktyk  do sześciu miesięcy</a:t>
            </a:r>
            <a:r>
              <a:rPr lang="pl-PL" sz="2000" dirty="0" smtClean="0">
                <a:solidFill>
                  <a:srgbClr val="C00000"/>
                </a:solidFill>
              </a:rPr>
              <a:t>, </a:t>
            </a:r>
            <a:r>
              <a:rPr lang="pl-PL" sz="2000" u="sng" dirty="0" smtClean="0">
                <a:solidFill>
                  <a:srgbClr val="C00000"/>
                </a:solidFill>
              </a:rPr>
              <a:t>dla praktycznego  profilu studiów,  pozostaje otwarty.</a:t>
            </a:r>
            <a:r>
              <a:rPr lang="pl-PL" sz="2000" dirty="0" smtClean="0">
                <a:solidFill>
                  <a:srgbClr val="C00000"/>
                </a:solidFill>
              </a:rPr>
              <a:t>   Wyniki przebiegu  praktyk  pilotażowych prowadzonych w ramach projektu będą brane  pod uwagę  przy  decyzji  o  wydłużeniu praktyk.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251520" y="2276872"/>
            <a:ext cx="1944216" cy="2926442"/>
          </a:xfrm>
          <a:prstGeom prst="rect">
            <a:avLst/>
          </a:prstGeom>
          <a:noFill/>
        </p:spPr>
        <p:txBody>
          <a:bodyPr wrap="square" rtlCol="0">
            <a:spAutoFit/>
          </a:bodyPr>
          <a:lstStyle/>
          <a:p>
            <a:pPr>
              <a:lnSpc>
                <a:spcPct val="114000"/>
              </a:lnSpc>
            </a:pPr>
            <a:r>
              <a:rPr lang="pl-PL" b="1" dirty="0" smtClean="0"/>
              <a:t>Szkic </a:t>
            </a:r>
            <a:r>
              <a:rPr lang="pl-PL" b="1" dirty="0"/>
              <a:t>harmonogramu realizacji pilotażowych praktyk zawodowych </a:t>
            </a:r>
          </a:p>
          <a:p>
            <a:pPr>
              <a:lnSpc>
                <a:spcPct val="114000"/>
              </a:lnSpc>
            </a:pPr>
            <a:r>
              <a:rPr lang="pl-PL" dirty="0"/>
              <a:t>(przykład dla  PWSZ w Elblągu):</a:t>
            </a:r>
          </a:p>
          <a:p>
            <a:pPr algn="ctr"/>
            <a:endParaRPr lang="pl-PL" sz="2000" dirty="0"/>
          </a:p>
        </p:txBody>
      </p:sp>
      <p:pic>
        <p:nvPicPr>
          <p:cNvPr id="10" name="Picture 2"/>
          <p:cNvPicPr>
            <a:picLocks noChangeAspect="1" noChangeArrowheads="1"/>
          </p:cNvPicPr>
          <p:nvPr/>
        </p:nvPicPr>
        <p:blipFill>
          <a:blip r:embed="rId4" cstate="print"/>
          <a:srcRect l="31594" t="21375" r="15251" b="3971"/>
          <a:stretch>
            <a:fillRect/>
          </a:stretch>
        </p:blipFill>
        <p:spPr bwMode="auto">
          <a:xfrm>
            <a:off x="2308968" y="1268760"/>
            <a:ext cx="6367488" cy="55892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0" y="1268760"/>
            <a:ext cx="8784976" cy="5663089"/>
          </a:xfrm>
          <a:prstGeom prst="rect">
            <a:avLst/>
          </a:prstGeom>
          <a:noFill/>
        </p:spPr>
        <p:txBody>
          <a:bodyPr wrap="square" rtlCol="0">
            <a:spAutoFit/>
          </a:bodyPr>
          <a:lstStyle/>
          <a:p>
            <a:r>
              <a:rPr lang="pl-PL" sz="2000" b="1" u="sng" dirty="0" smtClean="0"/>
              <a:t>Uczelniani  opiekunowie  praktyk</a:t>
            </a:r>
          </a:p>
          <a:p>
            <a:r>
              <a:rPr lang="pl-PL" u="sng" dirty="0" smtClean="0"/>
              <a:t>Do </a:t>
            </a:r>
            <a:r>
              <a:rPr lang="pl-PL" u="sng" dirty="0"/>
              <a:t>ich obowiązków należy </a:t>
            </a:r>
            <a:r>
              <a:rPr lang="pl-PL" sz="1600" dirty="0"/>
              <a:t>(gwiazdkami (*) zaznaczono nowe obowiązki, które nie mają miejsca w praktykach kursowych):</a:t>
            </a:r>
          </a:p>
          <a:p>
            <a:pPr marL="536575" lvl="0" indent="-274638">
              <a:buFont typeface="Wingdings" pitchFamily="2" charset="2"/>
              <a:buChar char="§"/>
            </a:pPr>
            <a:r>
              <a:rPr lang="pl-PL" dirty="0"/>
              <a:t>współpraca z uczelnianym zespołem prowadzenia praktyk zawodowych (*)</a:t>
            </a:r>
          </a:p>
          <a:p>
            <a:pPr marL="536575" lvl="0" indent="-274638">
              <a:buFont typeface="Wingdings" pitchFamily="2" charset="2"/>
              <a:buChar char="§"/>
            </a:pPr>
            <a:r>
              <a:rPr lang="pl-PL" dirty="0"/>
              <a:t>współpraca z zawodowymi opiekunami praktyk (*)</a:t>
            </a:r>
          </a:p>
          <a:p>
            <a:pPr marL="536575" lvl="0" indent="-274638">
              <a:buFont typeface="Wingdings" pitchFamily="2" charset="2"/>
              <a:buChar char="§"/>
            </a:pPr>
            <a:r>
              <a:rPr lang="pl-PL" dirty="0"/>
              <a:t>bieżąca, w czasie trwania praktyki, weryfikacja wypełniania programu praktyki przez praktykanta (element monitoringu(*)) </a:t>
            </a:r>
          </a:p>
          <a:p>
            <a:pPr marL="536575" lvl="0" indent="-274638">
              <a:buFont typeface="Wingdings" pitchFamily="2" charset="2"/>
              <a:buChar char="§"/>
            </a:pPr>
            <a:r>
              <a:rPr lang="pl-PL" dirty="0"/>
              <a:t>przygotowywanie „fotografii dnia praktyki”  wybranych praktykantów, na „zamówienie” uczelnianego zespołu prowadzenia praktyk (*)</a:t>
            </a:r>
          </a:p>
          <a:p>
            <a:pPr marL="536575" lvl="0" indent="-274638">
              <a:buFont typeface="Wingdings" pitchFamily="2" charset="2"/>
              <a:buChar char="§"/>
            </a:pPr>
            <a:r>
              <a:rPr lang="pl-PL" dirty="0"/>
              <a:t>udział w weryfikacji uzyskanych efektów kształcenia przez praktykantów (zgodnie z programem praktyki)</a:t>
            </a:r>
          </a:p>
          <a:p>
            <a:pPr marL="536575" lvl="0" indent="-274638">
              <a:buFont typeface="Wingdings" pitchFamily="2" charset="2"/>
              <a:buChar char="§"/>
            </a:pPr>
            <a:r>
              <a:rPr lang="pl-PL" dirty="0"/>
              <a:t>pomoc w opracowywaniu mini-zadań zawodowych służących weryfikacji efektów kształcenia uzyskanych przez studenta w czasie praktyki (*)</a:t>
            </a:r>
          </a:p>
          <a:p>
            <a:pPr marL="536575" lvl="0" indent="-274638">
              <a:buFont typeface="Wingdings" pitchFamily="2" charset="2"/>
              <a:buChar char="§"/>
            </a:pPr>
            <a:r>
              <a:rPr lang="pl-PL" dirty="0"/>
              <a:t>wydawanie opinii o przebiegu praktyki w celu jej oceny i zaliczenia</a:t>
            </a:r>
          </a:p>
          <a:p>
            <a:pPr marL="536575" lvl="0" indent="-274638">
              <a:buFont typeface="Wingdings" pitchFamily="2" charset="2"/>
              <a:buChar char="§"/>
            </a:pPr>
            <a:r>
              <a:rPr lang="pl-PL" dirty="0"/>
              <a:t>zabieganie o tematy zamawianych prac dyplomowych (pośrednictwo pomiędzy instytucją, w której odbywają się praktyki, a uczelnią) (*)</a:t>
            </a:r>
          </a:p>
          <a:p>
            <a:pPr marL="536575" lvl="0" indent="-274638">
              <a:buFont typeface="Wingdings" pitchFamily="2" charset="2"/>
              <a:buChar char="§"/>
            </a:pPr>
            <a:r>
              <a:rPr lang="pl-PL" dirty="0"/>
              <a:t>udział w szkoleniach kadry uczelni (*)</a:t>
            </a:r>
          </a:p>
          <a:p>
            <a:pPr marL="536575" lvl="0" indent="-274638">
              <a:buFont typeface="Wingdings" pitchFamily="2" charset="2"/>
              <a:buChar char="§"/>
            </a:pPr>
            <a:r>
              <a:rPr lang="pl-PL" dirty="0"/>
              <a:t>udział w szkoleniach kadr instytucji,  w której odbywają się praktyka (*) </a:t>
            </a:r>
          </a:p>
          <a:p>
            <a:pPr marL="536575" lvl="0" indent="-274638">
              <a:buFont typeface="Wingdings" pitchFamily="2" charset="2"/>
              <a:buChar char="§"/>
            </a:pPr>
            <a:r>
              <a:rPr lang="pl-PL" dirty="0"/>
              <a:t>codzienne „dyżury” na platformie </a:t>
            </a:r>
            <a:r>
              <a:rPr lang="pl-PL" dirty="0" err="1"/>
              <a:t>e-learning’owej</a:t>
            </a:r>
            <a:r>
              <a:rPr lang="pl-PL" dirty="0"/>
              <a:t> obsługującej praktyki (*)</a:t>
            </a:r>
          </a:p>
          <a:p>
            <a:pPr marL="536575" lvl="0" indent="-274638">
              <a:buFont typeface="Wingdings" pitchFamily="2" charset="2"/>
              <a:buChar char="§"/>
            </a:pPr>
            <a:r>
              <a:rPr lang="pl-PL" dirty="0"/>
              <a:t>opiekun pełni rolę </a:t>
            </a:r>
            <a:r>
              <a:rPr lang="pl-PL" dirty="0" err="1"/>
              <a:t>coach’a</a:t>
            </a:r>
            <a:r>
              <a:rPr lang="pl-PL" dirty="0"/>
              <a:t> dla praktykantów </a:t>
            </a:r>
            <a:r>
              <a:rPr lang="pl-PL" dirty="0" smtClean="0"/>
              <a:t>(*)</a:t>
            </a:r>
            <a:endParaRPr lang="pl-PL" sz="2000"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1015663"/>
          </a:xfrm>
          <a:prstGeom prst="rect">
            <a:avLst/>
          </a:prstGeom>
          <a:noFill/>
        </p:spPr>
        <p:txBody>
          <a:bodyPr wrap="square" rtlCol="0">
            <a:spAutoFit/>
          </a:bodyPr>
          <a:lstStyle/>
          <a:p>
            <a:endParaRPr lang="pl-PL" sz="2000" u="sng" dirty="0" smtClean="0"/>
          </a:p>
          <a:p>
            <a:r>
              <a:rPr lang="pl-PL" sz="2000" u="sng" dirty="0" smtClean="0"/>
              <a:t>Liczba uczelnianych  opiekunów  praktyk</a:t>
            </a:r>
          </a:p>
          <a:p>
            <a:endParaRPr lang="pl-PL" sz="2000" dirty="0"/>
          </a:p>
        </p:txBody>
      </p:sp>
      <p:pic>
        <p:nvPicPr>
          <p:cNvPr id="1026" name="Picture 2"/>
          <p:cNvPicPr>
            <a:picLocks noChangeAspect="1" noChangeArrowheads="1"/>
          </p:cNvPicPr>
          <p:nvPr/>
        </p:nvPicPr>
        <p:blipFill>
          <a:blip r:embed="rId4" cstate="print"/>
          <a:srcRect l="20672" t="31770" r="5501" b="26650"/>
          <a:stretch>
            <a:fillRect/>
          </a:stretch>
        </p:blipFill>
        <p:spPr bwMode="auto">
          <a:xfrm>
            <a:off x="251520" y="2412068"/>
            <a:ext cx="8712968" cy="306696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4862870"/>
          </a:xfrm>
          <a:prstGeom prst="rect">
            <a:avLst/>
          </a:prstGeom>
          <a:noFill/>
        </p:spPr>
        <p:txBody>
          <a:bodyPr wrap="square" rtlCol="0">
            <a:spAutoFit/>
          </a:bodyPr>
          <a:lstStyle/>
          <a:p>
            <a:r>
              <a:rPr lang="pl-PL" sz="2000" b="1" u="sng" dirty="0" smtClean="0"/>
              <a:t> Zawodowi  opiekunowie  praktyk</a:t>
            </a:r>
          </a:p>
          <a:p>
            <a:pPr>
              <a:spcBef>
                <a:spcPts val="1200"/>
              </a:spcBef>
            </a:pPr>
            <a:r>
              <a:rPr lang="pl-PL" sz="2000" u="sng" dirty="0" smtClean="0"/>
              <a:t>Do </a:t>
            </a:r>
            <a:r>
              <a:rPr lang="pl-PL" sz="2000" u="sng" dirty="0"/>
              <a:t>ich obowiązków należy</a:t>
            </a:r>
            <a:r>
              <a:rPr lang="pl-PL" sz="2000" dirty="0"/>
              <a:t>:</a:t>
            </a:r>
          </a:p>
          <a:p>
            <a:pPr marL="363538" lvl="0" indent="-276225">
              <a:buFont typeface="Wingdings" pitchFamily="2" charset="2"/>
              <a:buChar char="§"/>
            </a:pPr>
            <a:r>
              <a:rPr lang="pl-PL" sz="2000" dirty="0"/>
              <a:t>współpraca z uczelnianymi opiekunami praktyk</a:t>
            </a:r>
          </a:p>
          <a:p>
            <a:pPr marL="363538" lvl="0" indent="-276225">
              <a:buFont typeface="Wingdings" pitchFamily="2" charset="2"/>
              <a:buChar char="§"/>
            </a:pPr>
            <a:r>
              <a:rPr lang="pl-PL" sz="2000" dirty="0"/>
              <a:t>zapoznanie się z systemem efektów kształcenia obowiązujących na uczelniach</a:t>
            </a:r>
          </a:p>
          <a:p>
            <a:pPr marL="363538" lvl="0" indent="-276225">
              <a:buFont typeface="Wingdings" pitchFamily="2" charset="2"/>
              <a:buChar char="§"/>
            </a:pPr>
            <a:r>
              <a:rPr lang="pl-PL" sz="2000" dirty="0"/>
              <a:t>zadbanie aby przebieg praktyki był zgodny z programem</a:t>
            </a:r>
          </a:p>
          <a:p>
            <a:pPr marL="363538" lvl="0" indent="-276225">
              <a:buFont typeface="Wingdings" pitchFamily="2" charset="2"/>
              <a:buChar char="§"/>
            </a:pPr>
            <a:r>
              <a:rPr lang="pl-PL" sz="2000" dirty="0"/>
              <a:t>bieżąca, w czasie trwania praktyki, weryfikacja wypełniania programu praktyki przez praktykanta</a:t>
            </a:r>
          </a:p>
          <a:p>
            <a:pPr marL="363538" lvl="0" indent="-276225">
              <a:buFont typeface="Wingdings" pitchFamily="2" charset="2"/>
              <a:buChar char="§"/>
            </a:pPr>
            <a:r>
              <a:rPr lang="pl-PL" sz="2000" dirty="0"/>
              <a:t>udział w szkoleniach kadr instytucji,  w której odbywają się praktyka</a:t>
            </a:r>
          </a:p>
          <a:p>
            <a:pPr marL="363538" lvl="0" indent="-276225">
              <a:buFont typeface="Wingdings" pitchFamily="2" charset="2"/>
              <a:buChar char="§"/>
            </a:pPr>
            <a:r>
              <a:rPr lang="pl-PL" sz="2000" dirty="0"/>
              <a:t>udział w weryfikacji uzyskanych efektów kształcenia przez praktykantów (zgodnie z programem praktyki)</a:t>
            </a:r>
          </a:p>
          <a:p>
            <a:pPr marL="363538" lvl="0" indent="-276225">
              <a:buFont typeface="Wingdings" pitchFamily="2" charset="2"/>
              <a:buChar char="§"/>
            </a:pPr>
            <a:r>
              <a:rPr lang="pl-PL" sz="2000" dirty="0"/>
              <a:t>pomoc w opracowywaniu mini-zadań zawodowych służących weryfikacji efektów kształcenia uzyskanych przez studenta w czasie praktyki</a:t>
            </a:r>
          </a:p>
          <a:p>
            <a:pPr marL="363538" lvl="0" indent="-276225">
              <a:buFont typeface="Wingdings" pitchFamily="2" charset="2"/>
              <a:buChar char="§"/>
            </a:pPr>
            <a:r>
              <a:rPr lang="pl-PL" sz="2000" dirty="0"/>
              <a:t>pomoc w opracowywaniu tematów zamawianych prac dyplomowych</a:t>
            </a:r>
          </a:p>
          <a:p>
            <a:pPr marL="363538" lvl="0" indent="-276225">
              <a:buFont typeface="Wingdings" pitchFamily="2" charset="2"/>
              <a:buChar char="§"/>
            </a:pPr>
            <a:r>
              <a:rPr lang="pl-PL" sz="2000" dirty="0"/>
              <a:t>wydawanie opinii o przebiegu praktyki w celu jej oceny i zaliczenia </a:t>
            </a:r>
          </a:p>
          <a:p>
            <a:endParaRPr lang="pl-PL"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5170646"/>
          </a:xfrm>
          <a:prstGeom prst="rect">
            <a:avLst/>
          </a:prstGeom>
          <a:noFill/>
        </p:spPr>
        <p:txBody>
          <a:bodyPr wrap="square" rtlCol="0">
            <a:spAutoFit/>
          </a:bodyPr>
          <a:lstStyle/>
          <a:p>
            <a:r>
              <a:rPr lang="pl-PL" sz="2000" b="1" u="sng" dirty="0" smtClean="0"/>
              <a:t>Elementy  projektu  zapewniające  jakość   kształcenia w trakcie praktyki</a:t>
            </a:r>
          </a:p>
          <a:p>
            <a:pPr>
              <a:spcBef>
                <a:spcPts val="1200"/>
              </a:spcBef>
            </a:pPr>
            <a:r>
              <a:rPr lang="pl-PL" sz="2000" dirty="0"/>
              <a:t>Przedsięwzięcia </a:t>
            </a:r>
            <a:r>
              <a:rPr lang="pl-PL" sz="2000" dirty="0" smtClean="0"/>
              <a:t>tymi są:</a:t>
            </a:r>
            <a:endParaRPr lang="pl-PL" sz="2000" dirty="0"/>
          </a:p>
          <a:p>
            <a:pPr marL="449263" lvl="0" indent="-274638">
              <a:buFont typeface="Wingdings" pitchFamily="2" charset="2"/>
              <a:buChar char="§"/>
            </a:pPr>
            <a:r>
              <a:rPr lang="pl-PL" sz="2000" dirty="0"/>
              <a:t>monitorowanie realizacji projektu</a:t>
            </a:r>
          </a:p>
          <a:p>
            <a:pPr marL="449263" lvl="0" indent="-274638">
              <a:buFont typeface="Wingdings" pitchFamily="2" charset="2"/>
              <a:buChar char="§"/>
            </a:pPr>
            <a:r>
              <a:rPr lang="pl-PL" sz="2000" dirty="0"/>
              <a:t>opracowywanie korekt przed przystąpieniem do kolejnego kroku („tury”) realizacji projektu</a:t>
            </a:r>
          </a:p>
          <a:p>
            <a:pPr marL="449263" lvl="0" indent="-274638">
              <a:buFont typeface="Wingdings" pitchFamily="2" charset="2"/>
              <a:buChar char="§"/>
            </a:pPr>
            <a:r>
              <a:rPr lang="pl-PL" sz="2000" dirty="0"/>
              <a:t>zatrudnienie ekspertów zewnętrznych</a:t>
            </a:r>
          </a:p>
          <a:p>
            <a:pPr marL="449263" lvl="0" indent="-274638">
              <a:buFont typeface="Wingdings" pitchFamily="2" charset="2"/>
              <a:buChar char="§"/>
            </a:pPr>
            <a:r>
              <a:rPr lang="pl-PL" sz="2000" dirty="0"/>
              <a:t>audyty wizytujące miejsca odbywania pilotażowych praktyk zawodowych</a:t>
            </a:r>
          </a:p>
          <a:p>
            <a:pPr marL="449263" lvl="0" indent="-274638">
              <a:buFont typeface="Wingdings" pitchFamily="2" charset="2"/>
              <a:buChar char="§"/>
            </a:pPr>
            <a:r>
              <a:rPr lang="pl-PL" sz="2000" dirty="0"/>
              <a:t>merytoryczna ocena sprawozdań cząstkowych realizacji etapów projektu</a:t>
            </a:r>
          </a:p>
          <a:p>
            <a:pPr marL="449263" lvl="0" indent="-274638">
              <a:buFont typeface="Wingdings" pitchFamily="2" charset="2"/>
              <a:buChar char="§"/>
            </a:pPr>
            <a:r>
              <a:rPr lang="pl-PL" sz="2000" dirty="0"/>
              <a:t>szkolenie i instruktaż pracowników firm i instytucji, w który mają miejsce pilotażowe praktyki zawodowe, włączając w to zawodowych opiekunów praktyk wyznaczonych przez firmy i instytucje</a:t>
            </a:r>
          </a:p>
          <a:p>
            <a:pPr marL="449263" lvl="0" indent="-274638">
              <a:buFont typeface="Wingdings" pitchFamily="2" charset="2"/>
              <a:buChar char="§"/>
            </a:pPr>
            <a:r>
              <a:rPr lang="pl-PL" sz="2000" dirty="0"/>
              <a:t>szkolenie i instruktaż pracowników uczelni mającej związek z praktykami zawodowymi</a:t>
            </a:r>
          </a:p>
          <a:p>
            <a:pPr marL="449263" lvl="0" indent="-274638">
              <a:buFont typeface="Wingdings" pitchFamily="2" charset="2"/>
              <a:buChar char="§"/>
            </a:pPr>
            <a:r>
              <a:rPr lang="pl-PL" sz="2000" dirty="0"/>
              <a:t>wprowadzenie nowych procedur prowadzenia praktyk zawodowych do uczelnianych wewnętrznych systemów zapewnienia jakości kształcenia</a:t>
            </a:r>
          </a:p>
          <a:p>
            <a:endParaRPr lang="pl-PL" sz="2000" b="1"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784976" cy="6170920"/>
          </a:xfrm>
          <a:prstGeom prst="rect">
            <a:avLst/>
          </a:prstGeom>
          <a:noFill/>
        </p:spPr>
        <p:txBody>
          <a:bodyPr wrap="square" rtlCol="0">
            <a:spAutoFit/>
          </a:bodyPr>
          <a:lstStyle/>
          <a:p>
            <a:r>
              <a:rPr lang="pl-PL" sz="2000" b="1" u="sng" dirty="0" smtClean="0"/>
              <a:t>Przykład:  </a:t>
            </a:r>
            <a:r>
              <a:rPr lang="pl-PL" sz="2000" b="1" dirty="0" smtClean="0"/>
              <a:t>Uczelnia  prowadząca  100  praktykantów  pilotażowych:</a:t>
            </a:r>
          </a:p>
          <a:p>
            <a:pPr marL="360363" indent="-179388">
              <a:spcBef>
                <a:spcPts val="300"/>
              </a:spcBef>
              <a:buFont typeface="Arial" pitchFamily="34" charset="0"/>
              <a:buChar char="•"/>
            </a:pPr>
            <a:r>
              <a:rPr lang="pl-PL" sz="1600" b="1" dirty="0" smtClean="0"/>
              <a:t>50  na kierunkach  humanistycznych, ekonomicznych, administracji</a:t>
            </a:r>
          </a:p>
          <a:p>
            <a:pPr marL="360363" indent="-179388">
              <a:spcBef>
                <a:spcPts val="300"/>
              </a:spcBef>
              <a:buFont typeface="Arial" pitchFamily="34" charset="0"/>
              <a:buChar char="•"/>
            </a:pPr>
            <a:r>
              <a:rPr lang="pl-PL" sz="1600" b="1" dirty="0" smtClean="0"/>
              <a:t>25 na kierunkach nauczycielskich</a:t>
            </a:r>
          </a:p>
          <a:p>
            <a:pPr marL="360363" indent="-179388">
              <a:spcBef>
                <a:spcPts val="300"/>
              </a:spcBef>
              <a:buFont typeface="Arial" pitchFamily="34" charset="0"/>
              <a:buChar char="•"/>
            </a:pPr>
            <a:r>
              <a:rPr lang="pl-PL" sz="1600" b="1" dirty="0" smtClean="0"/>
              <a:t>25 na kierunkach </a:t>
            </a:r>
            <a:r>
              <a:rPr lang="pl-PL" sz="1600" b="1" dirty="0" smtClean="0"/>
              <a:t>technicznych</a:t>
            </a:r>
          </a:p>
          <a:p>
            <a:pPr marL="360363" indent="-179388">
              <a:spcBef>
                <a:spcPts val="300"/>
              </a:spcBef>
              <a:buFont typeface="Arial" pitchFamily="34" charset="0"/>
              <a:buChar char="•"/>
            </a:pPr>
            <a:r>
              <a:rPr lang="pl-PL" sz="1600" b="1" dirty="0" smtClean="0"/>
              <a:t>5 kierunków kształcenia z praktykami pilotażowymi</a:t>
            </a:r>
            <a:endParaRPr lang="pl-PL" sz="1600" b="1" dirty="0" smtClean="0"/>
          </a:p>
          <a:p>
            <a:pPr>
              <a:spcBef>
                <a:spcPts val="600"/>
              </a:spcBef>
            </a:pPr>
            <a:r>
              <a:rPr lang="pl-PL" u="sng" dirty="0" smtClean="0"/>
              <a:t>Finansowanie</a:t>
            </a:r>
            <a:r>
              <a:rPr lang="pl-PL" u="sng" dirty="0" smtClean="0"/>
              <a:t>:</a:t>
            </a:r>
          </a:p>
          <a:p>
            <a:pPr marL="180975" indent="-180975">
              <a:buFont typeface="Wingdings" pitchFamily="2" charset="2"/>
              <a:buChar char="§"/>
            </a:pPr>
            <a:r>
              <a:rPr lang="pl-PL" sz="1600" dirty="0" smtClean="0"/>
              <a:t>stypendia i wyrównanie kosztów dla 100 praktykantów  „krajowych</a:t>
            </a:r>
            <a:r>
              <a:rPr lang="pl-PL" sz="1600" dirty="0" smtClean="0"/>
              <a:t>”		900 000</a:t>
            </a:r>
            <a:endParaRPr lang="pl-PL" sz="1600" dirty="0" smtClean="0"/>
          </a:p>
          <a:p>
            <a:pPr marL="180975" indent="-180975">
              <a:buFont typeface="Wingdings" pitchFamily="2" charset="2"/>
              <a:buChar char="§"/>
            </a:pPr>
            <a:r>
              <a:rPr lang="pl-PL" sz="1600" dirty="0" smtClean="0"/>
              <a:t>stypendia i wyrównanie kosztów dla  15 praktykantów „zagranicznych</a:t>
            </a:r>
            <a:r>
              <a:rPr lang="pl-PL" sz="1600" dirty="0" smtClean="0"/>
              <a:t>”		142 500</a:t>
            </a:r>
            <a:endParaRPr lang="pl-PL" sz="1600" dirty="0" smtClean="0"/>
          </a:p>
          <a:p>
            <a:pPr marL="180975" indent="-180975">
              <a:buFont typeface="Wingdings" pitchFamily="2" charset="2"/>
              <a:buChar char="§"/>
            </a:pPr>
            <a:r>
              <a:rPr lang="pl-PL" sz="1600" dirty="0" smtClean="0"/>
              <a:t>wynagrodzenie dla zawodowych opiekunów praktyk </a:t>
            </a:r>
            <a:r>
              <a:rPr lang="pl-PL" sz="1600" dirty="0" smtClean="0"/>
              <a:t> „krajowych”		300 000</a:t>
            </a:r>
          </a:p>
          <a:p>
            <a:pPr marL="180975" indent="-180975">
              <a:buFont typeface="Wingdings" pitchFamily="2" charset="2"/>
              <a:buChar char="§"/>
            </a:pPr>
            <a:r>
              <a:rPr lang="pl-PL" sz="1600" dirty="0" smtClean="0"/>
              <a:t>wynagrodzenie dla zawodowych opiekunów praktyk  </a:t>
            </a:r>
            <a:r>
              <a:rPr lang="pl-PL" sz="1600" dirty="0" smtClean="0"/>
              <a:t>„</a:t>
            </a:r>
            <a:r>
              <a:rPr lang="pl-PL" sz="1600" dirty="0" smtClean="0"/>
              <a:t> zagranicznych</a:t>
            </a:r>
            <a:r>
              <a:rPr lang="pl-PL" sz="1600" dirty="0" smtClean="0"/>
              <a:t>”		   45 000</a:t>
            </a:r>
            <a:endParaRPr lang="pl-PL" sz="1600" dirty="0" smtClean="0"/>
          </a:p>
          <a:p>
            <a:pPr marL="180975" indent="-180975"/>
            <a:r>
              <a:rPr lang="pl-PL" sz="1600" dirty="0" smtClean="0"/>
              <a:t>						</a:t>
            </a:r>
            <a:r>
              <a:rPr lang="pl-PL" sz="1600" dirty="0" smtClean="0"/>
              <a:t>	             </a:t>
            </a:r>
            <a:r>
              <a:rPr lang="pl-PL" b="1" dirty="0" smtClean="0"/>
              <a:t>Razem:      1 387 500</a:t>
            </a:r>
          </a:p>
          <a:p>
            <a:pPr marL="180975" indent="-180975"/>
            <a:endParaRPr lang="pl-PL" sz="1600" b="1" dirty="0" smtClean="0"/>
          </a:p>
          <a:p>
            <a:pPr marL="180975" indent="-180975" defTabSz="952500">
              <a:buFont typeface="Wingdings" pitchFamily="2" charset="2"/>
              <a:buChar char="§"/>
            </a:pPr>
            <a:r>
              <a:rPr lang="pl-PL" sz="1600" dirty="0" smtClean="0"/>
              <a:t>szkolenie kadr pracodawców				                                      47 000</a:t>
            </a:r>
          </a:p>
          <a:p>
            <a:pPr marL="180975" indent="-180975">
              <a:buFont typeface="Wingdings" pitchFamily="2" charset="2"/>
              <a:buChar char="§"/>
            </a:pPr>
            <a:r>
              <a:rPr lang="pl-PL" sz="1600" dirty="0" smtClean="0"/>
              <a:t>s</a:t>
            </a:r>
            <a:r>
              <a:rPr lang="pl-PL" sz="1600" dirty="0" smtClean="0"/>
              <a:t>zkolenie własnej kadry</a:t>
            </a:r>
            <a:r>
              <a:rPr lang="pl-PL" sz="1600" dirty="0" smtClean="0"/>
              <a:t>						   18 750</a:t>
            </a:r>
            <a:endParaRPr lang="pl-PL" sz="1600" dirty="0" smtClean="0"/>
          </a:p>
          <a:p>
            <a:pPr marL="180975" indent="-180975">
              <a:buFont typeface="Wingdings" pitchFamily="2" charset="2"/>
              <a:buChar char="§"/>
            </a:pPr>
            <a:r>
              <a:rPr lang="pl-PL" sz="1600" dirty="0" smtClean="0"/>
              <a:t>w</a:t>
            </a:r>
            <a:r>
              <a:rPr lang="pl-PL" sz="1600" dirty="0" smtClean="0"/>
              <a:t>ynagrodzenie i koszty del. </a:t>
            </a:r>
            <a:r>
              <a:rPr lang="pl-PL" sz="1600" dirty="0" smtClean="0"/>
              <a:t>dla  </a:t>
            </a:r>
            <a:r>
              <a:rPr lang="pl-PL" sz="1600" dirty="0" smtClean="0"/>
              <a:t>24 </a:t>
            </a:r>
            <a:r>
              <a:rPr lang="pl-PL" sz="1600" dirty="0" smtClean="0"/>
              <a:t>uczelnianych  opiekunów </a:t>
            </a:r>
            <a:r>
              <a:rPr lang="pl-PL" sz="1600" dirty="0" smtClean="0"/>
              <a:t>praktyk krajowych	   91 920</a:t>
            </a:r>
          </a:p>
          <a:p>
            <a:pPr marL="180975" indent="-180975">
              <a:buFont typeface="Wingdings" pitchFamily="2" charset="2"/>
              <a:buChar char="§"/>
            </a:pPr>
            <a:r>
              <a:rPr lang="pl-PL" sz="1600" dirty="0" smtClean="0"/>
              <a:t>wynagrodzenie </a:t>
            </a:r>
            <a:r>
              <a:rPr lang="pl-PL" sz="1600" dirty="0" smtClean="0"/>
              <a:t>dla  </a:t>
            </a:r>
            <a:r>
              <a:rPr lang="pl-PL" sz="1600" dirty="0" smtClean="0"/>
              <a:t>3 uczelnianych  </a:t>
            </a:r>
            <a:r>
              <a:rPr lang="pl-PL" sz="1600" dirty="0" smtClean="0"/>
              <a:t>opiekunów praktyk </a:t>
            </a:r>
            <a:r>
              <a:rPr lang="pl-PL" sz="1600" dirty="0" smtClean="0"/>
              <a:t>zagranicznych		     7 500</a:t>
            </a:r>
          </a:p>
          <a:p>
            <a:pPr marL="180975" indent="-180975">
              <a:buFont typeface="Wingdings" pitchFamily="2" charset="2"/>
              <a:buChar char="§"/>
            </a:pPr>
            <a:r>
              <a:rPr lang="pl-PL" sz="1600" dirty="0" smtClean="0"/>
              <a:t>prowadzenie zamawianych prac dyplomowych (0,2x100=20)			   40 000</a:t>
            </a:r>
            <a:endParaRPr lang="pl-PL" sz="1600" dirty="0" smtClean="0"/>
          </a:p>
          <a:p>
            <a:pPr marL="180975" indent="-180975">
              <a:buFont typeface="Wingdings" pitchFamily="2" charset="2"/>
              <a:buChar char="§"/>
            </a:pPr>
            <a:r>
              <a:rPr lang="pl-PL" sz="1600" dirty="0" smtClean="0"/>
              <a:t>w</a:t>
            </a:r>
            <a:r>
              <a:rPr lang="pl-PL" sz="1600" dirty="0" smtClean="0"/>
              <a:t>sparcie merytoryczno administracyjne uczelni </a:t>
            </a:r>
            <a:r>
              <a:rPr lang="pl-PL" sz="1600" dirty="0" smtClean="0"/>
              <a:t>(średnio dla 40 uczelni</a:t>
            </a:r>
            <a:r>
              <a:rPr lang="pl-PL" sz="1600" dirty="0" smtClean="0"/>
              <a:t>)	         </a:t>
            </a:r>
            <a:r>
              <a:rPr lang="pl-PL" sz="1600" dirty="0" err="1" smtClean="0">
                <a:solidFill>
                  <a:srgbClr val="FF0000"/>
                </a:solidFill>
              </a:rPr>
              <a:t>max</a:t>
            </a:r>
            <a:r>
              <a:rPr lang="pl-PL" sz="1600" dirty="0" smtClean="0">
                <a:solidFill>
                  <a:srgbClr val="FF0000"/>
                </a:solidFill>
              </a:rPr>
              <a:t>.</a:t>
            </a:r>
            <a:r>
              <a:rPr lang="pl-PL" sz="1600" dirty="0" smtClean="0"/>
              <a:t>   101 250	</a:t>
            </a:r>
            <a:endParaRPr lang="pl-PL" sz="1600" dirty="0" smtClean="0"/>
          </a:p>
          <a:p>
            <a:pPr marL="180975" indent="-180975">
              <a:buFont typeface="Wingdings" pitchFamily="2" charset="2"/>
              <a:buChar char="§"/>
            </a:pPr>
            <a:r>
              <a:rPr lang="pl-PL" sz="1600" dirty="0" smtClean="0"/>
              <a:t>udział uczelni w finansowaniu platformy e-learningu (średnio dla 40 uczelni</a:t>
            </a:r>
            <a:r>
              <a:rPr lang="pl-PL" sz="1600" dirty="0" smtClean="0"/>
              <a:t>)	   21 840</a:t>
            </a:r>
            <a:endParaRPr lang="pl-PL" sz="1600" dirty="0" smtClean="0"/>
          </a:p>
          <a:p>
            <a:pPr marL="180975" indent="-180975"/>
            <a:r>
              <a:rPr lang="pl-PL" sz="1600" dirty="0" smtClean="0"/>
              <a:t>							</a:t>
            </a:r>
            <a:r>
              <a:rPr lang="pl-PL" sz="1600" dirty="0" smtClean="0"/>
              <a:t>             </a:t>
            </a:r>
            <a:r>
              <a:rPr lang="pl-PL" b="1" dirty="0" smtClean="0"/>
              <a:t>Razem:          328 260</a:t>
            </a:r>
            <a:endParaRPr lang="pl-PL" b="1" dirty="0" smtClean="0"/>
          </a:p>
          <a:p>
            <a:pPr marL="180975" indent="-180975"/>
            <a:endParaRPr lang="pl-PL" sz="1600" dirty="0" smtClean="0"/>
          </a:p>
          <a:p>
            <a:pPr marL="180975" indent="-180975">
              <a:buFont typeface="Wingdings" pitchFamily="2" charset="2"/>
              <a:buChar char="§"/>
            </a:pPr>
            <a:endParaRPr lang="pl-PL" sz="1600" dirty="0" smtClean="0"/>
          </a:p>
          <a:p>
            <a:endParaRPr lang="pl-PL"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3356992"/>
            <a:ext cx="8784976" cy="646331"/>
          </a:xfrm>
          <a:prstGeom prst="rect">
            <a:avLst/>
          </a:prstGeom>
          <a:noFill/>
        </p:spPr>
        <p:txBody>
          <a:bodyPr wrap="square" rtlCol="0">
            <a:spAutoFit/>
          </a:bodyPr>
          <a:lstStyle/>
          <a:p>
            <a:pPr algn="ctr"/>
            <a:r>
              <a:rPr lang="pl-PL" sz="3600" b="1" dirty="0" smtClean="0">
                <a:latin typeface="Arial Black" pitchFamily="34" charset="0"/>
              </a:rPr>
              <a:t>Dziękuję  za  uwagę</a:t>
            </a:r>
            <a:endParaRPr lang="pl-PL"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179512" y="1484784"/>
            <a:ext cx="8964488" cy="5463034"/>
          </a:xfrm>
          <a:prstGeom prst="rect">
            <a:avLst/>
          </a:prstGeom>
          <a:noFill/>
        </p:spPr>
        <p:txBody>
          <a:bodyPr wrap="square" rtlCol="0">
            <a:spAutoFit/>
          </a:bodyPr>
          <a:lstStyle/>
          <a:p>
            <a:r>
              <a:rPr lang="pl-PL" sz="2000" b="1" u="sng" dirty="0" err="1" smtClean="0">
                <a:solidFill>
                  <a:srgbClr val="C00000"/>
                </a:solidFill>
              </a:rPr>
              <a:t>Beneficienci</a:t>
            </a:r>
            <a:r>
              <a:rPr lang="pl-PL" sz="2000" b="1" u="sng" dirty="0" smtClean="0">
                <a:solidFill>
                  <a:srgbClr val="C00000"/>
                </a:solidFill>
              </a:rPr>
              <a:t>  projektu:</a:t>
            </a:r>
          </a:p>
          <a:p>
            <a:pPr marL="269875" indent="-269875">
              <a:spcBef>
                <a:spcPts val="600"/>
              </a:spcBef>
              <a:buFont typeface="Wingdings" pitchFamily="2" charset="2"/>
              <a:buChar char="§"/>
            </a:pPr>
            <a:r>
              <a:rPr lang="pl-PL" sz="2000" dirty="0" smtClean="0"/>
              <a:t>studenci jako praktykanci, </a:t>
            </a:r>
            <a:r>
              <a:rPr lang="pl-PL" sz="1600" dirty="0" smtClean="0"/>
              <a:t>z powodu:</a:t>
            </a:r>
          </a:p>
          <a:p>
            <a:pPr marL="727075" lvl="1" indent="-269875">
              <a:spcBef>
                <a:spcPts val="300"/>
              </a:spcBef>
              <a:buFont typeface="Calibri" pitchFamily="34" charset="0"/>
              <a:buChar char="–"/>
            </a:pPr>
            <a:r>
              <a:rPr lang="pl-PL" sz="1600" dirty="0" smtClean="0"/>
              <a:t>wzrostu kwalifikacji zawodowych</a:t>
            </a:r>
          </a:p>
          <a:p>
            <a:pPr marL="727075" lvl="1" indent="-269875">
              <a:spcBef>
                <a:spcPts val="300"/>
              </a:spcBef>
              <a:buFont typeface="Calibri" pitchFamily="34" charset="0"/>
              <a:buChar char="–"/>
            </a:pPr>
            <a:r>
              <a:rPr lang="pl-PL" sz="1600" dirty="0" smtClean="0"/>
              <a:t>wzrostu  zatrudnialności</a:t>
            </a:r>
          </a:p>
          <a:p>
            <a:pPr marL="727075" lvl="1" indent="-269875">
              <a:spcBef>
                <a:spcPts val="300"/>
              </a:spcBef>
              <a:buFont typeface="Calibri" pitchFamily="34" charset="0"/>
              <a:buChar char="–"/>
            </a:pPr>
            <a:r>
              <a:rPr lang="pl-PL" sz="1600" dirty="0" smtClean="0"/>
              <a:t>polepszonej znajomość środowiska pracy  krajowego i ewentualnie zagranicznego</a:t>
            </a:r>
          </a:p>
          <a:p>
            <a:pPr marL="269875" indent="-269875">
              <a:spcBef>
                <a:spcPts val="600"/>
              </a:spcBef>
              <a:buFont typeface="Wingdings" pitchFamily="2" charset="2"/>
              <a:buChar char="§"/>
            </a:pPr>
            <a:r>
              <a:rPr lang="pl-PL" sz="2000" dirty="0"/>
              <a:t>p</a:t>
            </a:r>
            <a:r>
              <a:rPr lang="pl-PL" sz="2000" dirty="0" smtClean="0"/>
              <a:t>racodawcy,</a:t>
            </a:r>
            <a:r>
              <a:rPr lang="pl-PL" sz="1600" dirty="0"/>
              <a:t> </a:t>
            </a:r>
            <a:r>
              <a:rPr lang="pl-PL" sz="1600" dirty="0" smtClean="0"/>
              <a:t>z powodu:</a:t>
            </a:r>
          </a:p>
          <a:p>
            <a:pPr marL="727075" lvl="1" indent="-269875">
              <a:spcBef>
                <a:spcPts val="300"/>
              </a:spcBef>
              <a:buFont typeface="Calibri" pitchFamily="34" charset="0"/>
              <a:buChar char="–"/>
            </a:pPr>
            <a:r>
              <a:rPr lang="pl-PL" sz="1600" dirty="0" smtClean="0"/>
              <a:t>lepszego  zrozumienia uczelnianych procesów kształcenia prowadzonych na uczelni</a:t>
            </a:r>
          </a:p>
          <a:p>
            <a:pPr marL="727075" lvl="1" indent="-269875">
              <a:spcBef>
                <a:spcPts val="300"/>
              </a:spcBef>
              <a:buFont typeface="Calibri" pitchFamily="34" charset="0"/>
              <a:buChar char="–"/>
            </a:pPr>
            <a:r>
              <a:rPr lang="pl-PL" sz="1600" dirty="0" smtClean="0"/>
              <a:t>zwiększenia wpływu na ich przebieg procesu kształcenia</a:t>
            </a:r>
          </a:p>
          <a:p>
            <a:pPr marL="727075" lvl="1" indent="-269875">
              <a:spcBef>
                <a:spcPts val="300"/>
              </a:spcBef>
              <a:buFont typeface="Calibri" pitchFamily="34" charset="0"/>
              <a:buChar char="–"/>
            </a:pPr>
            <a:r>
              <a:rPr lang="pl-PL" sz="1600" dirty="0" smtClean="0"/>
              <a:t>ułatwienia w rozwiązywaniu swoich problemów kadrowych</a:t>
            </a:r>
          </a:p>
          <a:p>
            <a:pPr marL="269875" indent="-269875">
              <a:spcBef>
                <a:spcPts val="600"/>
              </a:spcBef>
              <a:buFont typeface="Wingdings" pitchFamily="2" charset="2"/>
              <a:buChar char="§"/>
            </a:pPr>
            <a:r>
              <a:rPr lang="pl-PL" sz="2000" dirty="0" smtClean="0"/>
              <a:t>uczelnie, </a:t>
            </a:r>
            <a:r>
              <a:rPr lang="pl-PL" sz="1600" dirty="0" smtClean="0"/>
              <a:t>z powodu:</a:t>
            </a:r>
          </a:p>
          <a:p>
            <a:pPr marL="727075" lvl="1" indent="-269875">
              <a:spcBef>
                <a:spcPts val="300"/>
              </a:spcBef>
              <a:buFont typeface="Calibri" pitchFamily="34" charset="0"/>
              <a:buChar char="–"/>
            </a:pPr>
            <a:r>
              <a:rPr lang="pl-PL" sz="1600" dirty="0" smtClean="0"/>
              <a:t>polepszenia, poszerzenia,  nawiązania, współpracy z pracodawcami</a:t>
            </a:r>
          </a:p>
          <a:p>
            <a:pPr marL="727075" lvl="1" indent="-269875">
              <a:spcBef>
                <a:spcPts val="300"/>
              </a:spcBef>
              <a:buFont typeface="Calibri" pitchFamily="34" charset="0"/>
              <a:buChar char="–"/>
            </a:pPr>
            <a:r>
              <a:rPr lang="pl-PL" sz="1600" dirty="0"/>
              <a:t>p</a:t>
            </a:r>
            <a:r>
              <a:rPr lang="pl-PL" sz="1600" dirty="0" smtClean="0"/>
              <a:t>osiadanie jednolitego systemu praktyk zawodowych dla całej formacji uczelni zawodowych, co na pewno ułatwi uzyskiwanie akredytacji od </a:t>
            </a:r>
            <a:r>
              <a:rPr lang="pl-PL" sz="1600" dirty="0" err="1" smtClean="0"/>
              <a:t>PAK’i</a:t>
            </a:r>
            <a:endParaRPr lang="pl-PL" sz="1600" dirty="0" smtClean="0"/>
          </a:p>
          <a:p>
            <a:pPr marL="727075" lvl="1" indent="-269875">
              <a:spcBef>
                <a:spcPts val="300"/>
              </a:spcBef>
              <a:buFont typeface="Calibri" pitchFamily="34" charset="0"/>
              <a:buChar char="–"/>
            </a:pPr>
            <a:r>
              <a:rPr lang="pl-PL" sz="1600" dirty="0" smtClean="0"/>
              <a:t>podwyższenia zatrudnialności absolwentów</a:t>
            </a:r>
          </a:p>
          <a:p>
            <a:pPr marL="727075" lvl="1" indent="-269875">
              <a:spcBef>
                <a:spcPts val="300"/>
              </a:spcBef>
              <a:buFont typeface="Calibri" pitchFamily="34" charset="0"/>
              <a:buChar char="–"/>
            </a:pPr>
            <a:r>
              <a:rPr lang="pl-PL" sz="1600" dirty="0" smtClean="0"/>
              <a:t>wdrożenia  systemu ECVET, co spowoduje ułatwienia w walidacji kompetencji</a:t>
            </a:r>
          </a:p>
          <a:p>
            <a:pPr marL="727075" lvl="1" indent="-269875">
              <a:spcBef>
                <a:spcPts val="300"/>
              </a:spcBef>
              <a:buFont typeface="Calibri" pitchFamily="34" charset="0"/>
              <a:buChar char="–"/>
            </a:pPr>
            <a:r>
              <a:rPr lang="pl-PL" sz="1600" dirty="0" smtClean="0"/>
              <a:t>wdrożenie platforma </a:t>
            </a:r>
            <a:r>
              <a:rPr lang="pl-PL" sz="1600" dirty="0" err="1" smtClean="0"/>
              <a:t>e-learningowa</a:t>
            </a:r>
            <a:r>
              <a:rPr lang="pl-PL" sz="1600" dirty="0" smtClean="0"/>
              <a:t> obsługi praktyk zawodowych</a:t>
            </a:r>
          </a:p>
          <a:p>
            <a:pPr marL="727075" lvl="1" indent="-269875">
              <a:spcBef>
                <a:spcPts val="300"/>
              </a:spcBef>
              <a:buFont typeface="Calibri" pitchFamily="34" charset="0"/>
              <a:buChar char="–"/>
            </a:pPr>
            <a:r>
              <a:rPr lang="pl-PL" sz="1600" dirty="0"/>
              <a:t>m</a:t>
            </a:r>
            <a:r>
              <a:rPr lang="pl-PL" sz="1600" dirty="0" smtClean="0"/>
              <a:t>ożliwości łatwiejszego  wdrażania w uczelniach nowych rozwiązań  prawnych „</a:t>
            </a:r>
            <a:r>
              <a:rPr lang="pl-PL" sz="1600" dirty="0" err="1" smtClean="0"/>
              <a:t>uzawodowiania</a:t>
            </a:r>
            <a:r>
              <a:rPr lang="pl-PL" sz="1600" dirty="0" smtClean="0"/>
              <a:t>” studiów na profilu praktycznym</a:t>
            </a:r>
            <a:endParaRPr lang="pl-PL"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9" name="pole tekstowe 8"/>
          <p:cNvSpPr txBox="1"/>
          <p:nvPr/>
        </p:nvSpPr>
        <p:spPr>
          <a:xfrm>
            <a:off x="467544" y="2924944"/>
            <a:ext cx="8280920" cy="1815882"/>
          </a:xfrm>
          <a:prstGeom prst="rect">
            <a:avLst/>
          </a:prstGeom>
          <a:noFill/>
        </p:spPr>
        <p:txBody>
          <a:bodyPr wrap="square" rtlCol="0">
            <a:spAutoFit/>
          </a:bodyPr>
          <a:lstStyle/>
          <a:p>
            <a:pPr algn="ctr"/>
            <a:r>
              <a:rPr lang="pl-PL" sz="2800" b="1" dirty="0" smtClean="0">
                <a:solidFill>
                  <a:srgbClr val="C00000"/>
                </a:solidFill>
              </a:rPr>
              <a:t>Całkowity  budżet  projektu:   135 937 750  zł, </a:t>
            </a:r>
          </a:p>
          <a:p>
            <a:pPr algn="ctr"/>
            <a:endParaRPr lang="pl-PL" sz="2800" b="1" dirty="0" smtClean="0">
              <a:solidFill>
                <a:srgbClr val="C00000"/>
              </a:solidFill>
            </a:endParaRPr>
          </a:p>
          <a:p>
            <a:pPr algn="ctr"/>
            <a:r>
              <a:rPr lang="pl-PL" sz="2800" b="1" dirty="0" smtClean="0">
                <a:solidFill>
                  <a:srgbClr val="C00000"/>
                </a:solidFill>
              </a:rPr>
              <a:t>czyli do  każdego regionu  działania  naszych  uczelni  może  trafić  średnio  ponad  4  mln  zł</a:t>
            </a:r>
            <a:endParaRPr lang="pl-PL" sz="28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484784"/>
            <a:ext cx="8496944" cy="4862870"/>
          </a:xfrm>
          <a:prstGeom prst="rect">
            <a:avLst/>
          </a:prstGeom>
          <a:noFill/>
        </p:spPr>
        <p:txBody>
          <a:bodyPr wrap="square" rtlCol="0">
            <a:spAutoFit/>
          </a:bodyPr>
          <a:lstStyle/>
          <a:p>
            <a:pPr algn="just"/>
            <a:r>
              <a:rPr lang="pl-PL" sz="2000" u="sng" dirty="0" smtClean="0">
                <a:solidFill>
                  <a:srgbClr val="006600"/>
                </a:solidFill>
              </a:rPr>
              <a:t>Moje osobiste uwagi</a:t>
            </a:r>
            <a:r>
              <a:rPr lang="pl-PL" sz="2000" dirty="0" smtClean="0">
                <a:solidFill>
                  <a:srgbClr val="006600"/>
                </a:solidFill>
              </a:rPr>
              <a:t>:  </a:t>
            </a:r>
          </a:p>
          <a:p>
            <a:pPr marL="269875" indent="-269875" algn="just">
              <a:buFont typeface="Arial" pitchFamily="34" charset="0"/>
              <a:buChar char="•"/>
            </a:pPr>
            <a:r>
              <a:rPr lang="pl-PL" sz="2000" dirty="0" smtClean="0">
                <a:solidFill>
                  <a:srgbClr val="006600"/>
                </a:solidFill>
              </a:rPr>
              <a:t>W czasie  mojego  siedemnastoletniego rektorowania po raz pierwszy  ważny  przepis prawny, o zasięgu krajowym dotyczący naszych uczelni,  będzie poprzedzony pilotażem dającym wyniki eksperymentalne uzasadniające  choćby częściowo,   zasadność  przepisu. </a:t>
            </a:r>
          </a:p>
          <a:p>
            <a:pPr marL="269875" indent="-269875" algn="just">
              <a:spcBef>
                <a:spcPts val="600"/>
              </a:spcBef>
              <a:buFont typeface="Arial" pitchFamily="34" charset="0"/>
              <a:buChar char="•"/>
            </a:pPr>
            <a:r>
              <a:rPr lang="pl-PL" sz="2000" dirty="0" smtClean="0">
                <a:solidFill>
                  <a:srgbClr val="006600"/>
                </a:solidFill>
              </a:rPr>
              <a:t>Z powyższego wynika, że „prawna decyzja”, o przedłużeniu czasu trwania praktyk zawodowych, może być podjęta za około trzech lat (pewnie zbiegnie </a:t>
            </a:r>
            <a:r>
              <a:rPr lang="pl-PL" sz="2000" dirty="0" smtClean="0">
                <a:solidFill>
                  <a:srgbClr val="006600"/>
                </a:solidFill>
              </a:rPr>
              <a:t> się to (jeżeli?) </a:t>
            </a:r>
            <a:r>
              <a:rPr lang="pl-PL" sz="2000" dirty="0" smtClean="0">
                <a:solidFill>
                  <a:srgbClr val="006600"/>
                </a:solidFill>
              </a:rPr>
              <a:t>z ustanowieniem nowej ustawy o szkolnictwie wyższym, o czym coraz częściej mówią zbliżeni do kół dobrze poinformowanych).</a:t>
            </a:r>
          </a:p>
          <a:p>
            <a:pPr marL="269875" indent="-269875" algn="just">
              <a:spcBef>
                <a:spcPts val="600"/>
              </a:spcBef>
              <a:buFont typeface="Arial" pitchFamily="34" charset="0"/>
              <a:buChar char="•"/>
            </a:pPr>
            <a:r>
              <a:rPr lang="pl-PL" sz="2000" dirty="0" smtClean="0">
                <a:solidFill>
                  <a:srgbClr val="006600"/>
                </a:solidFill>
              </a:rPr>
              <a:t>Pilotażowe praktyki zawodowe, które będą prowadzone w ramach projektu muszą być praktykami  dodatkowymi, jako przedłużenie obecnie prowadzonych praktyk „kursowych” (stąd w sumie, w ramach projektu  mamy praktyki sześciomiesięczne), </a:t>
            </a:r>
            <a:r>
              <a:rPr lang="pl-PL" sz="2000" u="sng" dirty="0" smtClean="0">
                <a:solidFill>
                  <a:srgbClr val="C00000"/>
                </a:solidFill>
              </a:rPr>
              <a:t>bo fundusze </a:t>
            </a:r>
            <a:r>
              <a:rPr lang="pl-PL" sz="2000" u="sng" dirty="0" err="1" smtClean="0">
                <a:solidFill>
                  <a:srgbClr val="C00000"/>
                </a:solidFill>
              </a:rPr>
              <a:t>EFS</a:t>
            </a:r>
            <a:r>
              <a:rPr lang="pl-PL" sz="2000" u="sng" dirty="0" smtClean="0">
                <a:solidFill>
                  <a:srgbClr val="C00000"/>
                </a:solidFill>
              </a:rPr>
              <a:t> nie mogą dofinansowywać tego, co jest finansowane z budżetu państwa</a:t>
            </a:r>
            <a:r>
              <a:rPr lang="pl-PL" sz="2000" dirty="0" smtClean="0">
                <a:solidFill>
                  <a:srgbClr val="00B050"/>
                </a:solidFill>
              </a:rPr>
              <a:t>.</a:t>
            </a:r>
          </a:p>
          <a:p>
            <a:pPr algn="just"/>
            <a:endParaRPr lang="pl-PL"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323528" y="1484784"/>
            <a:ext cx="8496944" cy="4985980"/>
          </a:xfrm>
          <a:prstGeom prst="rect">
            <a:avLst/>
          </a:prstGeom>
          <a:noFill/>
        </p:spPr>
        <p:txBody>
          <a:bodyPr wrap="square" rtlCol="0">
            <a:spAutoFit/>
          </a:bodyPr>
          <a:lstStyle/>
          <a:p>
            <a:r>
              <a:rPr lang="en-US" sz="2000" b="1" dirty="0">
                <a:solidFill>
                  <a:srgbClr val="7030A0"/>
                </a:solidFill>
              </a:rPr>
              <a:t>I. INFORMACJE O PROJEKCIE</a:t>
            </a:r>
            <a:endParaRPr lang="pl-PL" sz="2000" dirty="0">
              <a:solidFill>
                <a:srgbClr val="7030A0"/>
              </a:solidFill>
            </a:endParaRPr>
          </a:p>
          <a:p>
            <a:r>
              <a:rPr lang="pl-PL" sz="2000" b="1" dirty="0">
                <a:solidFill>
                  <a:srgbClr val="7030A0"/>
                </a:solidFill>
              </a:rPr>
              <a:t>1.1 Numer i nazwa Osi priorytetowej:</a:t>
            </a:r>
            <a:r>
              <a:rPr lang="pl-PL" sz="2000" i="1" dirty="0">
                <a:solidFill>
                  <a:srgbClr val="7030A0"/>
                </a:solidFill>
              </a:rPr>
              <a:t> </a:t>
            </a:r>
            <a:r>
              <a:rPr lang="pl-PL" sz="2000" b="1" dirty="0">
                <a:solidFill>
                  <a:srgbClr val="C00000"/>
                </a:solidFill>
              </a:rPr>
              <a:t>III Szkolnictwo wyższe dla gospodarki i rozwoju</a:t>
            </a:r>
            <a:endParaRPr lang="pl-PL" sz="2000" dirty="0">
              <a:solidFill>
                <a:srgbClr val="C00000"/>
              </a:solidFill>
            </a:endParaRPr>
          </a:p>
          <a:p>
            <a:r>
              <a:rPr lang="pl-PL" sz="2000" b="1" dirty="0">
                <a:solidFill>
                  <a:srgbClr val="7030A0"/>
                </a:solidFill>
              </a:rPr>
              <a:t>1.2 Numer i nazwa Działania: </a:t>
            </a:r>
            <a:r>
              <a:rPr lang="pl-PL" sz="2000" i="1" dirty="0">
                <a:solidFill>
                  <a:srgbClr val="7030A0"/>
                </a:solidFill>
              </a:rPr>
              <a:t>  </a:t>
            </a:r>
            <a:r>
              <a:rPr lang="pl-PL" sz="2000" b="1" dirty="0">
                <a:solidFill>
                  <a:srgbClr val="7030A0"/>
                </a:solidFill>
              </a:rPr>
              <a:t>3.1 Kompetencje w szkolnictwie wyższym</a:t>
            </a:r>
            <a:endParaRPr lang="pl-PL" sz="2000" dirty="0">
              <a:solidFill>
                <a:srgbClr val="7030A0"/>
              </a:solidFill>
            </a:endParaRPr>
          </a:p>
          <a:p>
            <a:r>
              <a:rPr lang="pl-PL" sz="2000" b="1" dirty="0">
                <a:solidFill>
                  <a:srgbClr val="7030A0"/>
                </a:solidFill>
              </a:rPr>
              <a:t>1.3 Numer i nazwa Poddziałania:</a:t>
            </a:r>
            <a:r>
              <a:rPr lang="pl-PL" sz="2000" i="1" dirty="0">
                <a:solidFill>
                  <a:srgbClr val="7030A0"/>
                </a:solidFill>
              </a:rPr>
              <a:t>  </a:t>
            </a:r>
            <a:r>
              <a:rPr lang="pl-PL" sz="2000" b="1" dirty="0">
                <a:solidFill>
                  <a:srgbClr val="7030A0"/>
                </a:solidFill>
              </a:rPr>
              <a:t>NIE DOTYCZY</a:t>
            </a:r>
            <a:endParaRPr lang="pl-PL" sz="2000" dirty="0">
              <a:solidFill>
                <a:srgbClr val="7030A0"/>
              </a:solidFill>
            </a:endParaRPr>
          </a:p>
          <a:p>
            <a:r>
              <a:rPr lang="pl-PL" sz="2000" b="1" dirty="0">
                <a:solidFill>
                  <a:srgbClr val="7030A0"/>
                </a:solidFill>
              </a:rPr>
              <a:t>1.4 Instytucja, w której wniosek zostanie złożony:</a:t>
            </a:r>
            <a:r>
              <a:rPr lang="pl-PL" sz="2000" i="1" dirty="0">
                <a:solidFill>
                  <a:srgbClr val="7030A0"/>
                </a:solidFill>
              </a:rPr>
              <a:t> </a:t>
            </a:r>
            <a:r>
              <a:rPr lang="pl-PL" sz="2000" b="1" dirty="0">
                <a:solidFill>
                  <a:srgbClr val="C00000"/>
                </a:solidFill>
              </a:rPr>
              <a:t>Narodowe Centrum Badań i Rozwoju</a:t>
            </a:r>
            <a:endParaRPr lang="pl-PL" sz="2000" dirty="0">
              <a:solidFill>
                <a:srgbClr val="C00000"/>
              </a:solidFill>
            </a:endParaRPr>
          </a:p>
          <a:p>
            <a:r>
              <a:rPr lang="pl-PL" sz="2000" dirty="0">
                <a:solidFill>
                  <a:srgbClr val="7030A0"/>
                </a:solidFill>
              </a:rPr>
              <a:t> </a:t>
            </a:r>
          </a:p>
          <a:p>
            <a:r>
              <a:rPr lang="pl-PL" sz="2000" b="1" dirty="0">
                <a:solidFill>
                  <a:srgbClr val="7030A0"/>
                </a:solidFill>
              </a:rPr>
              <a:t>1.5 Numer naboru:</a:t>
            </a:r>
            <a:r>
              <a:rPr lang="pl-PL" sz="2000" i="1" dirty="0">
                <a:solidFill>
                  <a:srgbClr val="7030A0"/>
                </a:solidFill>
              </a:rPr>
              <a:t> </a:t>
            </a:r>
            <a:r>
              <a:rPr lang="pl-PL" sz="2000" b="1" dirty="0">
                <a:solidFill>
                  <a:srgbClr val="7030A0"/>
                </a:solidFill>
              </a:rPr>
              <a:t>NIE DOTYCZY</a:t>
            </a:r>
            <a:endParaRPr lang="pl-PL" sz="2000" dirty="0">
              <a:solidFill>
                <a:srgbClr val="7030A0"/>
              </a:solidFill>
            </a:endParaRPr>
          </a:p>
          <a:p>
            <a:r>
              <a:rPr lang="pl-PL" sz="2000" b="1" dirty="0">
                <a:solidFill>
                  <a:srgbClr val="7030A0"/>
                </a:solidFill>
              </a:rPr>
              <a:t>1.6 Tytuł projektu: </a:t>
            </a:r>
            <a:r>
              <a:rPr lang="pl-PL" sz="2000" dirty="0">
                <a:solidFill>
                  <a:srgbClr val="7030A0"/>
                </a:solidFill>
              </a:rPr>
              <a:t> </a:t>
            </a:r>
            <a:r>
              <a:rPr lang="pl-PL" sz="2000" b="1" dirty="0">
                <a:solidFill>
                  <a:srgbClr val="7030A0"/>
                </a:solidFill>
              </a:rPr>
              <a:t>Program praktyk zawodowych w Państwowych Wyższych </a:t>
            </a:r>
            <a:r>
              <a:rPr lang="pl-PL" sz="2000" b="1" dirty="0" smtClean="0">
                <a:solidFill>
                  <a:srgbClr val="7030A0"/>
                </a:solidFill>
              </a:rPr>
              <a:t>  </a:t>
            </a:r>
          </a:p>
          <a:p>
            <a:r>
              <a:rPr lang="pl-PL" sz="2000" b="1" dirty="0">
                <a:solidFill>
                  <a:srgbClr val="7030A0"/>
                </a:solidFill>
              </a:rPr>
              <a:t> </a:t>
            </a:r>
            <a:r>
              <a:rPr lang="pl-PL" sz="2000" b="1" dirty="0" smtClean="0">
                <a:solidFill>
                  <a:srgbClr val="7030A0"/>
                </a:solidFill>
              </a:rPr>
              <a:t>                                   Szkołach </a:t>
            </a:r>
            <a:r>
              <a:rPr lang="pl-PL" sz="2000" b="1" dirty="0">
                <a:solidFill>
                  <a:srgbClr val="7030A0"/>
                </a:solidFill>
              </a:rPr>
              <a:t>Zawodowych</a:t>
            </a:r>
            <a:endParaRPr lang="pl-PL" sz="2000" dirty="0">
              <a:solidFill>
                <a:srgbClr val="7030A0"/>
              </a:solidFill>
            </a:endParaRPr>
          </a:p>
          <a:p>
            <a:r>
              <a:rPr lang="pl-PL" sz="2000" b="1" dirty="0">
                <a:solidFill>
                  <a:srgbClr val="7030A0"/>
                </a:solidFill>
              </a:rPr>
              <a:t>1.7 Okres realizacji projektu: </a:t>
            </a:r>
            <a:r>
              <a:rPr lang="pl-PL" sz="2000" dirty="0">
                <a:solidFill>
                  <a:srgbClr val="C00000"/>
                </a:solidFill>
              </a:rPr>
              <a:t>od: </a:t>
            </a:r>
            <a:r>
              <a:rPr lang="pl-PL" sz="2000" b="1" dirty="0">
                <a:solidFill>
                  <a:srgbClr val="C00000"/>
                </a:solidFill>
              </a:rPr>
              <a:t>2015-10-01</a:t>
            </a:r>
            <a:r>
              <a:rPr lang="pl-PL" sz="2000" dirty="0">
                <a:solidFill>
                  <a:srgbClr val="C00000"/>
                </a:solidFill>
              </a:rPr>
              <a:t> do:	</a:t>
            </a:r>
            <a:r>
              <a:rPr lang="pl-PL" sz="2000" b="1" dirty="0">
                <a:solidFill>
                  <a:srgbClr val="C00000"/>
                </a:solidFill>
              </a:rPr>
              <a:t>2018-09-30</a:t>
            </a:r>
            <a:endParaRPr lang="pl-PL" sz="2000" dirty="0">
              <a:solidFill>
                <a:srgbClr val="C00000"/>
              </a:solidFill>
            </a:endParaRPr>
          </a:p>
          <a:p>
            <a:r>
              <a:rPr lang="pl-PL" sz="2000" b="1" dirty="0">
                <a:solidFill>
                  <a:srgbClr val="7030A0"/>
                </a:solidFill>
              </a:rPr>
              <a:t>1.8 Obszar realizacji projektu:</a:t>
            </a:r>
            <a:r>
              <a:rPr lang="pl-PL" sz="2000" i="1" dirty="0">
                <a:solidFill>
                  <a:srgbClr val="7030A0"/>
                </a:solidFill>
              </a:rPr>
              <a:t> </a:t>
            </a:r>
            <a:r>
              <a:rPr lang="pl-PL" sz="2000" b="1" dirty="0">
                <a:solidFill>
                  <a:srgbClr val="7030A0"/>
                </a:solidFill>
              </a:rPr>
              <a:t>cała Polska</a:t>
            </a:r>
            <a:endParaRPr lang="pl-PL" sz="2000" dirty="0">
              <a:solidFill>
                <a:srgbClr val="7030A0"/>
              </a:solidFill>
            </a:endParaRPr>
          </a:p>
          <a:p>
            <a:r>
              <a:rPr lang="pl-PL" sz="2000" b="1" dirty="0">
                <a:solidFill>
                  <a:srgbClr val="7030A0"/>
                </a:solidFill>
              </a:rPr>
              <a:t>1.9 Projekt grantowy: </a:t>
            </a:r>
            <a:r>
              <a:rPr lang="pl-PL" sz="2000" i="1" dirty="0">
                <a:solidFill>
                  <a:srgbClr val="7030A0"/>
                </a:solidFill>
              </a:rPr>
              <a:t> </a:t>
            </a:r>
            <a:r>
              <a:rPr lang="pl-PL" sz="2000" b="1" dirty="0">
                <a:solidFill>
                  <a:srgbClr val="7030A0"/>
                </a:solidFill>
              </a:rPr>
              <a:t>NIE</a:t>
            </a:r>
            <a:endParaRPr lang="pl-PL" sz="2000" dirty="0">
              <a:solidFill>
                <a:srgbClr val="7030A0"/>
              </a:solidFill>
            </a:endParaRPr>
          </a:p>
          <a:p>
            <a:r>
              <a:rPr lang="pl-PL" sz="2000" b="1" dirty="0">
                <a:solidFill>
                  <a:srgbClr val="7030A0"/>
                </a:solidFill>
              </a:rPr>
              <a:t>1.10 Projekt w ramach inżynierii finansowej: </a:t>
            </a:r>
            <a:r>
              <a:rPr lang="pl-PL" sz="2000" i="1" dirty="0">
                <a:solidFill>
                  <a:srgbClr val="7030A0"/>
                </a:solidFill>
              </a:rPr>
              <a:t>  </a:t>
            </a:r>
            <a:r>
              <a:rPr lang="pl-PL" sz="2000" b="1" dirty="0">
                <a:solidFill>
                  <a:srgbClr val="7030A0"/>
                </a:solidFill>
              </a:rPr>
              <a:t>NIE</a:t>
            </a:r>
            <a:endParaRPr lang="pl-PL" sz="2000" dirty="0">
              <a:solidFill>
                <a:srgbClr val="7030A0"/>
              </a:solidFill>
            </a:endParaRPr>
          </a:p>
          <a:p>
            <a:endParaRPr lang="pl-PL"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683568" y="2132856"/>
            <a:ext cx="7848872" cy="3527119"/>
          </a:xfrm>
          <a:prstGeom prst="rect">
            <a:avLst/>
          </a:prstGeom>
          <a:noFill/>
        </p:spPr>
        <p:txBody>
          <a:bodyPr wrap="square" rtlCol="0">
            <a:spAutoFit/>
          </a:bodyPr>
          <a:lstStyle/>
          <a:p>
            <a:pPr>
              <a:lnSpc>
                <a:spcPct val="114000"/>
              </a:lnSpc>
            </a:pPr>
            <a:r>
              <a:rPr lang="en-US" sz="2000" b="1" dirty="0">
                <a:solidFill>
                  <a:srgbClr val="7030A0"/>
                </a:solidFill>
              </a:rPr>
              <a:t>II. WNIOSKODAWCA (BENEFICJENT)</a:t>
            </a:r>
            <a:endParaRPr lang="pl-PL" sz="2000" dirty="0">
              <a:solidFill>
                <a:srgbClr val="7030A0"/>
              </a:solidFill>
            </a:endParaRPr>
          </a:p>
          <a:p>
            <a:pPr>
              <a:lnSpc>
                <a:spcPct val="114000"/>
              </a:lnSpc>
            </a:pPr>
            <a:r>
              <a:rPr lang="pl-PL" sz="2000" b="1" dirty="0">
                <a:solidFill>
                  <a:srgbClr val="7030A0"/>
                </a:solidFill>
              </a:rPr>
              <a:t>2.1 Nazwa wnioskodawcy: </a:t>
            </a:r>
            <a:r>
              <a:rPr lang="pl-PL" sz="2000" i="1" dirty="0">
                <a:solidFill>
                  <a:srgbClr val="7030A0"/>
                </a:solidFill>
              </a:rPr>
              <a:t> </a:t>
            </a:r>
            <a:r>
              <a:rPr lang="pl-PL" sz="2000" b="1" dirty="0">
                <a:solidFill>
                  <a:srgbClr val="C00000"/>
                </a:solidFill>
              </a:rPr>
              <a:t>Ministerstwo Nauki i Szkolnictwa Wyższego</a:t>
            </a:r>
            <a:endParaRPr lang="pl-PL" sz="2000" dirty="0">
              <a:solidFill>
                <a:srgbClr val="C00000"/>
              </a:solidFill>
            </a:endParaRPr>
          </a:p>
          <a:p>
            <a:pPr>
              <a:lnSpc>
                <a:spcPct val="114000"/>
              </a:lnSpc>
            </a:pPr>
            <a:r>
              <a:rPr lang="pl-PL" sz="2000" b="1" dirty="0">
                <a:solidFill>
                  <a:srgbClr val="7030A0"/>
                </a:solidFill>
              </a:rPr>
              <a:t>2.2 Forma prawna:</a:t>
            </a:r>
            <a:r>
              <a:rPr lang="pl-PL" sz="2000" i="1" dirty="0">
                <a:solidFill>
                  <a:srgbClr val="7030A0"/>
                </a:solidFill>
              </a:rPr>
              <a:t> </a:t>
            </a:r>
            <a:r>
              <a:rPr lang="pl-PL" sz="2000" b="1" dirty="0">
                <a:solidFill>
                  <a:srgbClr val="7030A0"/>
                </a:solidFill>
              </a:rPr>
              <a:t>organ władzy, administracji rządowej</a:t>
            </a:r>
            <a:endParaRPr lang="pl-PL" sz="2000" dirty="0">
              <a:solidFill>
                <a:srgbClr val="7030A0"/>
              </a:solidFill>
            </a:endParaRPr>
          </a:p>
          <a:p>
            <a:pPr>
              <a:lnSpc>
                <a:spcPct val="114000"/>
              </a:lnSpc>
            </a:pPr>
            <a:r>
              <a:rPr lang="pl-PL" sz="2000" b="1" dirty="0">
                <a:solidFill>
                  <a:srgbClr val="7030A0"/>
                </a:solidFill>
              </a:rPr>
              <a:t>2.3 Forma własności:</a:t>
            </a:r>
            <a:r>
              <a:rPr lang="pl-PL" sz="2000" i="1" dirty="0">
                <a:solidFill>
                  <a:srgbClr val="7030A0"/>
                </a:solidFill>
              </a:rPr>
              <a:t> </a:t>
            </a:r>
            <a:r>
              <a:rPr lang="pl-PL" sz="2000" b="1" dirty="0">
                <a:solidFill>
                  <a:srgbClr val="7030A0"/>
                </a:solidFill>
              </a:rPr>
              <a:t>Skarb Państwa</a:t>
            </a:r>
            <a:endParaRPr lang="pl-PL" sz="2000" dirty="0">
              <a:solidFill>
                <a:srgbClr val="7030A0"/>
              </a:solidFill>
            </a:endParaRPr>
          </a:p>
          <a:p>
            <a:pPr>
              <a:lnSpc>
                <a:spcPct val="114000"/>
              </a:lnSpc>
            </a:pPr>
            <a:r>
              <a:rPr lang="pl-PL" sz="2000" b="1" dirty="0">
                <a:solidFill>
                  <a:srgbClr val="7030A0"/>
                </a:solidFill>
              </a:rPr>
              <a:t>2.4 NIP: </a:t>
            </a:r>
            <a:r>
              <a:rPr lang="pl-PL" sz="2000" i="1" dirty="0">
                <a:solidFill>
                  <a:srgbClr val="7030A0"/>
                </a:solidFill>
              </a:rPr>
              <a:t>  </a:t>
            </a:r>
            <a:r>
              <a:rPr lang="pl-PL" sz="2000" b="1" dirty="0">
                <a:solidFill>
                  <a:srgbClr val="7030A0"/>
                </a:solidFill>
              </a:rPr>
              <a:t>7010014467</a:t>
            </a:r>
            <a:endParaRPr lang="pl-PL" sz="2000" dirty="0">
              <a:solidFill>
                <a:srgbClr val="7030A0"/>
              </a:solidFill>
            </a:endParaRPr>
          </a:p>
          <a:p>
            <a:pPr>
              <a:lnSpc>
                <a:spcPct val="114000"/>
              </a:lnSpc>
            </a:pPr>
            <a:r>
              <a:rPr lang="en-US" sz="2000" b="1" dirty="0">
                <a:solidFill>
                  <a:srgbClr val="7030A0"/>
                </a:solidFill>
              </a:rPr>
              <a:t>2.5 </a:t>
            </a:r>
            <a:r>
              <a:rPr lang="en-US" sz="2000" b="1" dirty="0" err="1">
                <a:solidFill>
                  <a:srgbClr val="7030A0"/>
                </a:solidFill>
              </a:rPr>
              <a:t>REGON</a:t>
            </a:r>
            <a:r>
              <a:rPr lang="en-US" sz="2000" b="1" dirty="0">
                <a:solidFill>
                  <a:srgbClr val="7030A0"/>
                </a:solidFill>
              </a:rPr>
              <a:t>: </a:t>
            </a:r>
            <a:r>
              <a:rPr lang="en-US" sz="2000" i="1" dirty="0">
                <a:solidFill>
                  <a:srgbClr val="7030A0"/>
                </a:solidFill>
              </a:rPr>
              <a:t>  </a:t>
            </a:r>
            <a:r>
              <a:rPr lang="pl-PL" sz="2000" b="1" dirty="0">
                <a:solidFill>
                  <a:srgbClr val="7030A0"/>
                </a:solidFill>
              </a:rPr>
              <a:t>140533156</a:t>
            </a:r>
            <a:endParaRPr lang="pl-PL" sz="2000" dirty="0">
              <a:solidFill>
                <a:srgbClr val="7030A0"/>
              </a:solidFill>
            </a:endParaRPr>
          </a:p>
          <a:p>
            <a:pPr>
              <a:lnSpc>
                <a:spcPct val="114000"/>
              </a:lnSpc>
            </a:pPr>
            <a:r>
              <a:rPr lang="en-US" sz="2000" b="1" dirty="0">
                <a:solidFill>
                  <a:srgbClr val="7030A0"/>
                </a:solidFill>
              </a:rPr>
              <a:t>2.6 </a:t>
            </a:r>
            <a:r>
              <a:rPr lang="en-US" sz="2000" b="1" dirty="0" err="1">
                <a:solidFill>
                  <a:srgbClr val="7030A0"/>
                </a:solidFill>
              </a:rPr>
              <a:t>Adres</a:t>
            </a:r>
            <a:r>
              <a:rPr lang="en-US" sz="2000" b="1" dirty="0">
                <a:solidFill>
                  <a:srgbClr val="7030A0"/>
                </a:solidFill>
              </a:rPr>
              <a:t> </a:t>
            </a:r>
            <a:r>
              <a:rPr lang="en-US" sz="2000" b="1" dirty="0" err="1">
                <a:solidFill>
                  <a:srgbClr val="7030A0"/>
                </a:solidFill>
              </a:rPr>
              <a:t>siedziby</a:t>
            </a:r>
            <a:r>
              <a:rPr lang="en-US" sz="2000" b="1" dirty="0">
                <a:solidFill>
                  <a:srgbClr val="7030A0"/>
                </a:solidFill>
              </a:rPr>
              <a:t>:</a:t>
            </a:r>
            <a:endParaRPr lang="pl-PL" sz="2000" dirty="0">
              <a:solidFill>
                <a:srgbClr val="7030A0"/>
              </a:solidFill>
            </a:endParaRPr>
          </a:p>
          <a:p>
            <a:pPr>
              <a:lnSpc>
                <a:spcPct val="114000"/>
              </a:lnSpc>
            </a:pPr>
            <a:r>
              <a:rPr lang="en-US" sz="2000" dirty="0" err="1">
                <a:solidFill>
                  <a:srgbClr val="7030A0"/>
                </a:solidFill>
              </a:rPr>
              <a:t>Ulica</a:t>
            </a:r>
            <a:r>
              <a:rPr lang="en-US" sz="2000" dirty="0">
                <a:solidFill>
                  <a:srgbClr val="7030A0"/>
                </a:solidFill>
              </a:rPr>
              <a:t>: </a:t>
            </a:r>
            <a:r>
              <a:rPr lang="en-US" sz="2000" b="1" dirty="0" err="1">
                <a:solidFill>
                  <a:srgbClr val="7030A0"/>
                </a:solidFill>
              </a:rPr>
              <a:t>Wspólna</a:t>
            </a:r>
            <a:endParaRPr lang="pl-PL" sz="2000" dirty="0">
              <a:solidFill>
                <a:srgbClr val="7030A0"/>
              </a:solidFill>
            </a:endParaRPr>
          </a:p>
          <a:p>
            <a:pPr>
              <a:lnSpc>
                <a:spcPct val="114000"/>
              </a:lnSpc>
            </a:pPr>
            <a:r>
              <a:rPr lang="en-US" sz="2000" dirty="0">
                <a:solidFill>
                  <a:srgbClr val="7030A0"/>
                </a:solidFill>
              </a:rPr>
              <a:t>Nr </a:t>
            </a:r>
            <a:r>
              <a:rPr lang="en-US" sz="2000" dirty="0" err="1">
                <a:solidFill>
                  <a:srgbClr val="7030A0"/>
                </a:solidFill>
              </a:rPr>
              <a:t>budynku</a:t>
            </a:r>
            <a:r>
              <a:rPr lang="en-US" sz="2000" dirty="0">
                <a:solidFill>
                  <a:srgbClr val="7030A0"/>
                </a:solidFill>
              </a:rPr>
              <a:t>: </a:t>
            </a:r>
            <a:r>
              <a:rPr lang="en-US" sz="2000" b="1" dirty="0">
                <a:solidFill>
                  <a:srgbClr val="7030A0"/>
                </a:solidFill>
              </a:rPr>
              <a:t>1/3</a:t>
            </a:r>
            <a:endParaRPr lang="pl-PL" sz="2000" dirty="0">
              <a:solidFill>
                <a:srgbClr val="7030A0"/>
              </a:solidFill>
            </a:endParaRPr>
          </a:p>
          <a:p>
            <a:endParaRPr lang="pl-PL"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476672"/>
            <a:ext cx="5688632" cy="769441"/>
          </a:xfrm>
          <a:prstGeom prst="rect">
            <a:avLst/>
          </a:prstGeom>
        </p:spPr>
        <p:txBody>
          <a:bodyPr wrap="square">
            <a:spAutoFit/>
          </a:bodyPr>
          <a:lstStyle/>
          <a:p>
            <a:pPr algn="ctr"/>
            <a:r>
              <a:rPr lang="pl-PL" sz="2200" b="1" i="1" dirty="0" smtClean="0">
                <a:solidFill>
                  <a:srgbClr val="7030A0"/>
                </a:solidFill>
              </a:rPr>
              <a:t>Program praktyk zawodowych w Państwowych Wyższych Szkołach Zawodowych</a:t>
            </a:r>
            <a:endParaRPr lang="pl-PL" sz="2200" dirty="0">
              <a:solidFill>
                <a:srgbClr val="7030A0"/>
              </a:solidFill>
            </a:endParaRPr>
          </a:p>
        </p:txBody>
      </p:sp>
      <p:pic>
        <p:nvPicPr>
          <p:cNvPr id="6" name="Picture 2"/>
          <p:cNvPicPr>
            <a:picLocks noChangeAspect="1" noChangeArrowheads="1"/>
          </p:cNvPicPr>
          <p:nvPr/>
        </p:nvPicPr>
        <p:blipFill>
          <a:blip r:embed="rId2" cstate="print"/>
          <a:srcRect/>
          <a:stretch>
            <a:fillRect/>
          </a:stretch>
        </p:blipFill>
        <p:spPr bwMode="auto">
          <a:xfrm>
            <a:off x="144463" y="144462"/>
            <a:ext cx="1259185" cy="1376512"/>
          </a:xfrm>
          <a:prstGeom prst="rect">
            <a:avLst/>
          </a:prstGeom>
          <a:solidFill>
            <a:srgbClr val="00B050"/>
          </a:solidFill>
          <a:ln w="9525">
            <a:noFill/>
            <a:miter lim="800000"/>
            <a:headEnd/>
            <a:tailEnd/>
          </a:ln>
          <a:effectLst/>
        </p:spPr>
      </p:pic>
      <p:pic>
        <p:nvPicPr>
          <p:cNvPr id="7" name="Picture 3"/>
          <p:cNvPicPr>
            <a:picLocks noChangeAspect="1" noChangeArrowheads="1"/>
          </p:cNvPicPr>
          <p:nvPr/>
        </p:nvPicPr>
        <p:blipFill>
          <a:blip r:embed="rId3" cstate="print"/>
          <a:srcRect l="9571" t="35340" r="73495" b="51702"/>
          <a:stretch>
            <a:fillRect/>
          </a:stretch>
        </p:blipFill>
        <p:spPr bwMode="auto">
          <a:xfrm>
            <a:off x="7452319" y="260648"/>
            <a:ext cx="1453253" cy="610454"/>
          </a:xfrm>
          <a:prstGeom prst="rect">
            <a:avLst/>
          </a:prstGeom>
          <a:noFill/>
          <a:ln w="9525">
            <a:noFill/>
            <a:miter lim="800000"/>
            <a:headEnd/>
            <a:tailEnd/>
          </a:ln>
        </p:spPr>
      </p:pic>
      <p:sp>
        <p:nvSpPr>
          <p:cNvPr id="8" name="Prostokąt 7"/>
          <p:cNvSpPr/>
          <p:nvPr/>
        </p:nvSpPr>
        <p:spPr>
          <a:xfrm>
            <a:off x="7308304" y="908720"/>
            <a:ext cx="1704952" cy="338554"/>
          </a:xfrm>
          <a:prstGeom prst="rect">
            <a:avLst/>
          </a:prstGeom>
        </p:spPr>
        <p:txBody>
          <a:bodyPr wrap="square">
            <a:spAutoFit/>
          </a:bodyPr>
          <a:lstStyle/>
          <a:p>
            <a:pPr algn="ctr"/>
            <a:r>
              <a:rPr lang="pl-PL" sz="1600" b="1" dirty="0" smtClean="0"/>
              <a:t>Nowy Targ, 2015</a:t>
            </a:r>
            <a:endParaRPr lang="pl-PL" sz="1600" b="1" dirty="0"/>
          </a:p>
        </p:txBody>
      </p:sp>
      <p:sp>
        <p:nvSpPr>
          <p:cNvPr id="10" name="pole tekstowe 9"/>
          <p:cNvSpPr txBox="1"/>
          <p:nvPr/>
        </p:nvSpPr>
        <p:spPr>
          <a:xfrm>
            <a:off x="467544" y="1988840"/>
            <a:ext cx="8496944" cy="3062377"/>
          </a:xfrm>
          <a:prstGeom prst="rect">
            <a:avLst/>
          </a:prstGeom>
          <a:noFill/>
        </p:spPr>
        <p:txBody>
          <a:bodyPr wrap="square" rtlCol="0">
            <a:spAutoFit/>
          </a:bodyPr>
          <a:lstStyle/>
          <a:p>
            <a:pPr>
              <a:lnSpc>
                <a:spcPct val="125000"/>
              </a:lnSpc>
            </a:pPr>
            <a:r>
              <a:rPr lang="pl-PL" b="1" dirty="0">
                <a:solidFill>
                  <a:srgbClr val="002060"/>
                </a:solidFill>
              </a:rPr>
              <a:t>2.7 </a:t>
            </a:r>
            <a:r>
              <a:rPr lang="pl-PL" sz="2000" b="1" dirty="0">
                <a:solidFill>
                  <a:srgbClr val="002060"/>
                </a:solidFill>
              </a:rPr>
              <a:t>Osoba/y uprawniona/e do podejmowania decyzji wiążących w imieniu wnioskodawcy: </a:t>
            </a:r>
            <a:endParaRPr lang="pl-PL" sz="2000" dirty="0">
              <a:solidFill>
                <a:srgbClr val="002060"/>
              </a:solidFill>
            </a:endParaRPr>
          </a:p>
          <a:p>
            <a:pPr>
              <a:lnSpc>
                <a:spcPct val="125000"/>
              </a:lnSpc>
            </a:pPr>
            <a:r>
              <a:rPr lang="pl-PL" sz="2000" b="1" dirty="0">
                <a:solidFill>
                  <a:srgbClr val="C00000"/>
                </a:solidFill>
              </a:rPr>
              <a:t>dr Andrzej Kurkiewicz</a:t>
            </a:r>
            <a:endParaRPr lang="pl-PL" sz="2000" dirty="0">
              <a:solidFill>
                <a:srgbClr val="C00000"/>
              </a:solidFill>
            </a:endParaRPr>
          </a:p>
          <a:p>
            <a:pPr>
              <a:lnSpc>
                <a:spcPct val="125000"/>
              </a:lnSpc>
            </a:pPr>
            <a:r>
              <a:rPr lang="pl-PL" sz="2000" b="1" dirty="0">
                <a:solidFill>
                  <a:srgbClr val="002060"/>
                </a:solidFill>
              </a:rPr>
              <a:t>2.8 Osoba do kontaktów roboczych:</a:t>
            </a:r>
            <a:r>
              <a:rPr lang="pl-PL" sz="2000" i="1" dirty="0">
                <a:solidFill>
                  <a:srgbClr val="002060"/>
                </a:solidFill>
              </a:rPr>
              <a:t> </a:t>
            </a:r>
            <a:r>
              <a:rPr lang="pl-PL" sz="2000" b="1" dirty="0">
                <a:solidFill>
                  <a:srgbClr val="002060"/>
                </a:solidFill>
              </a:rPr>
              <a:t>dr Andrzej Kurkiewicz</a:t>
            </a:r>
            <a:endParaRPr lang="pl-PL" sz="2000" dirty="0">
              <a:solidFill>
                <a:srgbClr val="002060"/>
              </a:solidFill>
            </a:endParaRPr>
          </a:p>
          <a:p>
            <a:pPr>
              <a:lnSpc>
                <a:spcPct val="125000"/>
              </a:lnSpc>
            </a:pPr>
            <a:r>
              <a:rPr lang="en-US" sz="2000" dirty="0">
                <a:solidFill>
                  <a:srgbClr val="002060"/>
                </a:solidFill>
              </a:rPr>
              <a:t>2.8.1 </a:t>
            </a:r>
            <a:r>
              <a:rPr lang="en-US" sz="2000" dirty="0" err="1">
                <a:solidFill>
                  <a:srgbClr val="002060"/>
                </a:solidFill>
              </a:rPr>
              <a:t>Numer</a:t>
            </a:r>
            <a:r>
              <a:rPr lang="en-US" sz="2000" dirty="0">
                <a:solidFill>
                  <a:srgbClr val="002060"/>
                </a:solidFill>
              </a:rPr>
              <a:t> </a:t>
            </a:r>
            <a:r>
              <a:rPr lang="pl-PL" sz="2000" dirty="0" smtClean="0">
                <a:solidFill>
                  <a:srgbClr val="002060"/>
                </a:solidFill>
              </a:rPr>
              <a:t> </a:t>
            </a:r>
            <a:r>
              <a:rPr lang="en-US" sz="2000" dirty="0" err="1" smtClean="0">
                <a:solidFill>
                  <a:srgbClr val="002060"/>
                </a:solidFill>
              </a:rPr>
              <a:t>telefonu</a:t>
            </a:r>
            <a:r>
              <a:rPr lang="en-US" sz="2000" dirty="0">
                <a:solidFill>
                  <a:srgbClr val="002060"/>
                </a:solidFill>
              </a:rPr>
              <a:t>: </a:t>
            </a:r>
            <a:r>
              <a:rPr lang="en-US" sz="2000" i="1" dirty="0">
                <a:solidFill>
                  <a:srgbClr val="002060"/>
                </a:solidFill>
              </a:rPr>
              <a:t> </a:t>
            </a:r>
            <a:r>
              <a:rPr lang="en-US" sz="2000" b="1" dirty="0">
                <a:solidFill>
                  <a:srgbClr val="002060"/>
                </a:solidFill>
              </a:rPr>
              <a:t>+48225292254</a:t>
            </a:r>
            <a:endParaRPr lang="pl-PL" sz="2000" dirty="0">
              <a:solidFill>
                <a:srgbClr val="002060"/>
              </a:solidFill>
            </a:endParaRPr>
          </a:p>
          <a:p>
            <a:pPr>
              <a:lnSpc>
                <a:spcPct val="125000"/>
              </a:lnSpc>
            </a:pPr>
            <a:r>
              <a:rPr lang="de-DE" sz="2000" dirty="0">
                <a:solidFill>
                  <a:srgbClr val="002060"/>
                </a:solidFill>
              </a:rPr>
              <a:t>2.8.2 </a:t>
            </a:r>
            <a:r>
              <a:rPr lang="de-DE" sz="2000" dirty="0" err="1">
                <a:solidFill>
                  <a:srgbClr val="002060"/>
                </a:solidFill>
              </a:rPr>
              <a:t>Adres</a:t>
            </a:r>
            <a:r>
              <a:rPr lang="de-DE" sz="2000" dirty="0">
                <a:solidFill>
                  <a:srgbClr val="002060"/>
                </a:solidFill>
              </a:rPr>
              <a:t> e-</a:t>
            </a:r>
            <a:r>
              <a:rPr lang="de-DE" sz="2000" dirty="0" err="1">
                <a:solidFill>
                  <a:srgbClr val="002060"/>
                </a:solidFill>
              </a:rPr>
              <a:t>mail</a:t>
            </a:r>
            <a:r>
              <a:rPr lang="de-DE" sz="2000" dirty="0">
                <a:solidFill>
                  <a:srgbClr val="002060"/>
                </a:solidFill>
              </a:rPr>
              <a:t>: </a:t>
            </a:r>
            <a:r>
              <a:rPr lang="de-DE" sz="2000" i="1" dirty="0">
                <a:solidFill>
                  <a:srgbClr val="002060"/>
                </a:solidFill>
              </a:rPr>
              <a:t> </a:t>
            </a:r>
            <a:r>
              <a:rPr lang="de-DE" sz="2000" b="1" u="sng" dirty="0">
                <a:solidFill>
                  <a:srgbClr val="002060"/>
                </a:solidFill>
                <a:hlinkClick r:id="rId4"/>
              </a:rPr>
              <a:t>Andrzej.Kurkiewicz@mnisw.gov.pl</a:t>
            </a:r>
            <a:endParaRPr lang="pl-PL" sz="2000" dirty="0">
              <a:solidFill>
                <a:srgbClr val="002060"/>
              </a:solidFill>
            </a:endParaRPr>
          </a:p>
          <a:p>
            <a:pPr>
              <a:lnSpc>
                <a:spcPct val="125000"/>
              </a:lnSpc>
            </a:pPr>
            <a:r>
              <a:rPr lang="en-US" sz="2000" dirty="0">
                <a:solidFill>
                  <a:srgbClr val="002060"/>
                </a:solidFill>
              </a:rPr>
              <a:t>2.8.3 </a:t>
            </a:r>
            <a:r>
              <a:rPr lang="en-US" sz="2000" dirty="0" err="1" smtClean="0">
                <a:solidFill>
                  <a:srgbClr val="002060"/>
                </a:solidFill>
              </a:rPr>
              <a:t>Numer</a:t>
            </a:r>
            <a:r>
              <a:rPr lang="pl-PL" sz="2000" dirty="0" smtClean="0">
                <a:solidFill>
                  <a:srgbClr val="002060"/>
                </a:solidFill>
              </a:rPr>
              <a:t> </a:t>
            </a:r>
            <a:r>
              <a:rPr lang="en-US" sz="2000" dirty="0" smtClean="0">
                <a:solidFill>
                  <a:srgbClr val="002060"/>
                </a:solidFill>
              </a:rPr>
              <a:t> </a:t>
            </a:r>
            <a:r>
              <a:rPr lang="en-US" sz="2000" dirty="0" err="1">
                <a:solidFill>
                  <a:srgbClr val="002060"/>
                </a:solidFill>
              </a:rPr>
              <a:t>faksu</a:t>
            </a:r>
            <a:r>
              <a:rPr lang="en-US" sz="2000" dirty="0">
                <a:solidFill>
                  <a:srgbClr val="002060"/>
                </a:solidFill>
              </a:rPr>
              <a:t>:</a:t>
            </a:r>
            <a:r>
              <a:rPr lang="pl-PL" sz="2000" b="1" dirty="0">
                <a:solidFill>
                  <a:srgbClr val="002060"/>
                </a:solidFill>
              </a:rPr>
              <a:t> +48225017865</a:t>
            </a:r>
            <a:endParaRPr lang="pl-PL" sz="2000" dirty="0">
              <a:solidFill>
                <a:srgbClr val="002060"/>
              </a:solidFill>
            </a:endParaRPr>
          </a:p>
          <a:p>
            <a:endParaRPr lang="pl-PL" dirty="0">
              <a:solidFill>
                <a:srgbClr val="002060"/>
              </a:solidFil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3180</Words>
  <Application>Microsoft Office PowerPoint</Application>
  <PresentationFormat>Pokaz na ekranie (4:3)</PresentationFormat>
  <Paragraphs>344</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Walczyk Z.</dc:creator>
  <cp:lastModifiedBy>Walczyk Z.</cp:lastModifiedBy>
  <cp:revision>13</cp:revision>
  <dcterms:created xsi:type="dcterms:W3CDTF">2015-09-19T19:32:58Z</dcterms:created>
  <dcterms:modified xsi:type="dcterms:W3CDTF">2015-09-21T19:45:15Z</dcterms:modified>
</cp:coreProperties>
</file>